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3"/>
  </p:notesMasterIdLst>
  <p:sldIdLst>
    <p:sldId id="292" r:id="rId2"/>
    <p:sldId id="257" r:id="rId3"/>
    <p:sldId id="259" r:id="rId4"/>
    <p:sldId id="295" r:id="rId5"/>
    <p:sldId id="298" r:id="rId6"/>
    <p:sldId id="299" r:id="rId7"/>
    <p:sldId id="296" r:id="rId8"/>
    <p:sldId id="297" r:id="rId9"/>
    <p:sldId id="294" r:id="rId10"/>
    <p:sldId id="268" r:id="rId11"/>
    <p:sldId id="26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идоров Александр Георгиевич" initials="САГ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E"/>
    <a:srgbClr val="E2F3FE"/>
    <a:srgbClr val="D2EDFE"/>
    <a:srgbClr val="C4E8FE"/>
    <a:srgbClr val="FF5050"/>
    <a:srgbClr val="AFD0EB"/>
    <a:srgbClr val="85AAE7"/>
    <a:srgbClr val="2F8FE7"/>
    <a:srgbClr val="7E4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7989" autoAdjust="0"/>
  </p:normalViewPr>
  <p:slideViewPr>
    <p:cSldViewPr>
      <p:cViewPr>
        <p:scale>
          <a:sx n="122" d="100"/>
          <a:sy n="122" d="100"/>
        </p:scale>
        <p:origin x="-135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B63EF-790E-480E-8B9C-131A14D9C0E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5B1237-579B-4AFD-A7C7-D68015E358E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 rot="10800000">
          <a:off x="417745" y="0"/>
          <a:ext cx="6931939" cy="737289"/>
        </a:xfrm>
        <a:solidFill>
          <a:srgbClr val="85AAE7"/>
        </a:solidFill>
        <a:ln>
          <a:solidFill>
            <a:srgbClr val="2F8FE7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gm:spPr>
      <dgm:t>
        <a:bodyPr/>
        <a:lstStyle/>
        <a:p>
          <a:pPr marL="717550" indent="-269875" algn="ctr" rtl="0"/>
          <a:r>
            <a:rPr lang="ru-RU" sz="15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Экономическая эффективность проекта достигается за счет снижения объемов субсидий муниципальных образований и исключения возможных штрафных санкций</a:t>
          </a:r>
          <a:endParaRPr lang="ru-RU" sz="15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197E1ABF-4ED8-43AE-962F-B077CFA9BECB}" type="parTrans" cxnId="{10038A27-2AAA-4535-AE5F-56A8B0F9AD15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25A4BFC-4A95-46E7-B874-DB2064159470}" type="sibTrans" cxnId="{10038A27-2AAA-4535-AE5F-56A8B0F9AD15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1DED1BE-6EAD-40B1-859D-6519FF8C4626}" type="pres">
      <dgm:prSet presAssocID="{8F2B63EF-790E-480E-8B9C-131A14D9C0E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5D70F4-41D4-42E3-9345-5E428B9E9C1E}" type="pres">
      <dgm:prSet presAssocID="{515B1237-579B-4AFD-A7C7-D68015E358EE}" presName="composite" presStyleCnt="0"/>
      <dgm:spPr/>
    </dgm:pt>
    <dgm:pt modelId="{F589E1EA-67FB-4394-8343-4DF264BA2D83}" type="pres">
      <dgm:prSet presAssocID="{515B1237-579B-4AFD-A7C7-D68015E358EE}" presName="imgShp" presStyleLbl="fgImgPlace1" presStyleIdx="0" presStyleCnt="1" custLinFactX="-8213" custLinFactY="66145" custLinFactNeighborX="-100000" custLinFactNeighborY="100000"/>
      <dgm:spPr>
        <a:xfrm>
          <a:off x="0" y="0"/>
          <a:ext cx="737289" cy="7372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4247DDD-8659-4781-BB8A-803E76012BAE}" type="pres">
      <dgm:prSet presAssocID="{515B1237-579B-4AFD-A7C7-D68015E358EE}" presName="txShp" presStyleLbl="node1" presStyleIdx="0" presStyleCnt="1" custScaleX="144565" custLinFactNeighborX="4182" custLinFactNeighborY="-1355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EDCBAECB-CFD0-47F5-8389-55FD7522BD21}" type="presOf" srcId="{515B1237-579B-4AFD-A7C7-D68015E358EE}" destId="{64247DDD-8659-4781-BB8A-803E76012BAE}" srcOrd="0" destOrd="0" presId="urn:microsoft.com/office/officeart/2005/8/layout/vList3#1"/>
    <dgm:cxn modelId="{B15968B8-391C-49B9-99F9-291910273746}" type="presOf" srcId="{8F2B63EF-790E-480E-8B9C-131A14D9C0E1}" destId="{31DED1BE-6EAD-40B1-859D-6519FF8C4626}" srcOrd="0" destOrd="0" presId="urn:microsoft.com/office/officeart/2005/8/layout/vList3#1"/>
    <dgm:cxn modelId="{10038A27-2AAA-4535-AE5F-56A8B0F9AD15}" srcId="{8F2B63EF-790E-480E-8B9C-131A14D9C0E1}" destId="{515B1237-579B-4AFD-A7C7-D68015E358EE}" srcOrd="0" destOrd="0" parTransId="{197E1ABF-4ED8-43AE-962F-B077CFA9BECB}" sibTransId="{E25A4BFC-4A95-46E7-B874-DB2064159470}"/>
    <dgm:cxn modelId="{B59625F8-70D0-4068-B937-E9DB960CD395}" type="presParOf" srcId="{31DED1BE-6EAD-40B1-859D-6519FF8C4626}" destId="{A25D70F4-41D4-42E3-9345-5E428B9E9C1E}" srcOrd="0" destOrd="0" presId="urn:microsoft.com/office/officeart/2005/8/layout/vList3#1"/>
    <dgm:cxn modelId="{74C13B32-0CF3-4B2F-8EE8-561B5D16ADF8}" type="presParOf" srcId="{A25D70F4-41D4-42E3-9345-5E428B9E9C1E}" destId="{F589E1EA-67FB-4394-8343-4DF264BA2D83}" srcOrd="0" destOrd="0" presId="urn:microsoft.com/office/officeart/2005/8/layout/vList3#1"/>
    <dgm:cxn modelId="{BB5D35F5-5A86-495E-810C-1ABABA1583ED}" type="presParOf" srcId="{A25D70F4-41D4-42E3-9345-5E428B9E9C1E}" destId="{64247DDD-8659-4781-BB8A-803E76012BA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47DDD-8659-4781-BB8A-803E76012BAE}">
      <dsp:nvSpPr>
        <dsp:cNvPr id="0" name=""/>
        <dsp:cNvSpPr/>
      </dsp:nvSpPr>
      <dsp:spPr>
        <a:xfrm rot="10800000">
          <a:off x="322758" y="0"/>
          <a:ext cx="8029599" cy="736568"/>
        </a:xfrm>
        <a:prstGeom prst="homePlate">
          <a:avLst/>
        </a:prstGeom>
        <a:solidFill>
          <a:srgbClr val="85AAE7"/>
        </a:solidFill>
        <a:ln>
          <a:solidFill>
            <a:srgbClr val="2F8FE7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4806" tIns="57150" rIns="106680" bIns="57150" numCol="1" spcCol="1270" anchor="ctr" anchorCtr="0">
          <a:noAutofit/>
        </a:bodyPr>
        <a:lstStyle/>
        <a:p>
          <a:pPr marL="717550" lvl="0" indent="-269875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Экономическая эффективность проекта достигается за счет снижения объемов субсидий муниципальных образований и исключения возможных штрафных санкций</a:t>
          </a:r>
          <a:endParaRPr lang="ru-RU" sz="15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 rot="10800000">
        <a:off x="506900" y="0"/>
        <a:ext cx="7845457" cy="736568"/>
      </dsp:txXfrm>
    </dsp:sp>
    <dsp:sp modelId="{F589E1EA-67FB-4394-8343-4DF264BA2D83}">
      <dsp:nvSpPr>
        <dsp:cNvPr id="0" name=""/>
        <dsp:cNvSpPr/>
      </dsp:nvSpPr>
      <dsp:spPr>
        <a:xfrm>
          <a:off x="233672" y="720"/>
          <a:ext cx="736568" cy="73656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0F92CA32-F046-4785-9296-2877BDF1198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D09C045B-DAF3-47AC-9308-77EB70AF6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7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045B-DAF3-47AC-9308-77EB70AF6E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3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9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8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2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204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3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0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2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6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1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5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7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8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9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3304-EB78-4587-88DF-E61E796FE553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4B83C6-DF83-4DC1-8EA6-A2BD9E8A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7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706" y="5402580"/>
            <a:ext cx="9152706" cy="1455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Проект «Строительство напорного канализационного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коллектора и КНС ПЗГ для пос. Пригородный и с.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</a:rPr>
              <a:t>Нежинка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Оренбургского района»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2020 г.</a:t>
            </a:r>
            <a:endParaRPr lang="ru-RU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9" name="Содержимое 3" descr="герб оренбургской обла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1428760" cy="1428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6872" y="1571612"/>
            <a:ext cx="220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Оренбургская</a:t>
            </a:r>
            <a:r>
              <a:rPr lang="ru-RU" sz="105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596" y="3929066"/>
            <a:ext cx="4143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Ограничение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темпов роста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тарифов для населения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услуги водоотведения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предельным индексом роста платы граждан за коммунальные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услуги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/>
              <a:t>Возможность подключения новых абонентов к централизованной системе водоотведения.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42910" y="357166"/>
            <a:ext cx="7286676" cy="428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t">
            <a:normAutofit fontScale="90000" lnSpcReduction="20000"/>
          </a:bodyPr>
          <a:lstStyle/>
          <a:p>
            <a:pPr lvl="0" algn="ctr" defTabSz="457200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Эффекты от реализации проекта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1" name="Содержимое 3" descr="герб оренбургской обла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143008" cy="1143008"/>
          </a:xfrm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  <a:ln w="22225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54036" y="1428736"/>
            <a:ext cx="3089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Экономический эффект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счет сокращения субсидий и исключения штрафных санкций – 194,39 млн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руб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04427" y="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2214554"/>
            <a:ext cx="39368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Экологический эффект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прекращение сброса сточных вод с.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Нежинка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рельеф;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приведение очистки сточных вод  с. 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Нежинка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пос. Пригородный на очистных сооружениях канализации г. Оренбурга в соответствии  с установленными нормами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380785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83"/>
          <a:stretch>
            <a:fillRect/>
          </a:stretch>
        </p:blipFill>
        <p:spPr>
          <a:xfrm>
            <a:off x="5286380" y="3071810"/>
            <a:ext cx="1071570" cy="615793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857364"/>
            <a:ext cx="940642" cy="10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500174"/>
            <a:ext cx="971092" cy="858175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2581426" y="3919376"/>
            <a:ext cx="4624090" cy="714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143504" y="2786058"/>
            <a:ext cx="3286148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29388" y="3071810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эффект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Дом_советов_(с_Володарского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46" tIns="72823" rIns="145646" bIns="72823" spcCol="0" rtlCol="0" anchor="ctr"/>
          <a:lstStyle/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66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64388" cy="428628"/>
          </a:xfrm>
          <a:solidFill>
            <a:schemeClr val="bg1">
              <a:alpha val="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800" b="1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Общие сведения о населенных пунктах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герб оренбургской област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143008" cy="1143008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  <a:ln w="22225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2" y="1428736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Оренбургский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район —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расположен  в центральной части Оренбургской области, основан в 1920 году, является самым крупным  районом области и включает  в себя                31 муниципальное образование.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5143512"/>
            <a:ext cx="9001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Численность населения на 01.01.2020 г.: с.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Нежинка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10682 человека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пос. Пригородный 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7978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4" y="6021286"/>
            <a:ext cx="958599" cy="77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Lenovo\Desktop\оренбургский рай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57430"/>
            <a:ext cx="4044698" cy="231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071810"/>
            <a:ext cx="3882630" cy="2383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879656" y="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4" y="221455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Нежинка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— село в Оренбургском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районе, расположено в 17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км от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города Оренбург.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492919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Пригородный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— посёлок в Оренбургском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районе, расположен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центральной части Оренбургского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района.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5643578"/>
            <a:ext cx="778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Нежинка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отсутствуют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сети водоотведения законченного цикла, и система очистки сточных вод полного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цикла.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03648" y="336076"/>
            <a:ext cx="7488832" cy="428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 водоотведения пос. Пригородный и с.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Нежинка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Содержимое 3" descr="герб оренбургской обла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143008" cy="1143008"/>
          </a:xfr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  <a:ln w="22225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C:\Users\n.pronina\AppData\Local\Microsoft\Windows\INetCache\Content.Word\9887d63df0d79211fac18d3f6f4f84e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286124"/>
            <a:ext cx="26519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1285860"/>
            <a:ext cx="5786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водоотведения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Пригородный представляет собой систему инженерных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сооружений 1996 года постройки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2913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Фактическая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загрузка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узла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утилизации очищенных сточных вод составляет 96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%, что не позволяет осуществлять прием стоков в большем объеме.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C:\Users\n.pronina\AppData\Local\Microsoft\Windows\INetCache\Content.Word\cH95tsmIYUc-700x5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286124"/>
            <a:ext cx="2857520" cy="205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Пруды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071546"/>
            <a:ext cx="2872530" cy="2054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37506" y="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071546"/>
            <a:ext cx="5075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проблемы</a:t>
            </a:r>
          </a:p>
          <a:p>
            <a:pPr algn="ctr"/>
            <a:endParaRPr lang="ru-RU" b="1" dirty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  <a:p>
            <a:pPr indent="542925" algn="just">
              <a:buClr>
                <a:srgbClr val="3456A2"/>
              </a:buCl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>
                <a:latin typeface="Arial" pitchFamily="34" charset="0"/>
                <a:cs typeface="Arial" pitchFamily="34" charset="0"/>
              </a:rPr>
              <a:t>Сброс сточных вод на рельеф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местности в селе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Нежинка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542925" algn="just">
              <a:buClr>
                <a:srgbClr val="3456A2"/>
              </a:buClr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542925" algn="just">
              <a:buClr>
                <a:srgbClr val="3456A2"/>
              </a:buCl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Износ оборудования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сооружений в поселке Пригородном </a:t>
            </a:r>
            <a:r>
              <a:rPr lang="ru-RU" dirty="0">
                <a:latin typeface="Arial" pitchFamily="34" charset="0"/>
                <a:cs typeface="Arial" pitchFamily="34" charset="0"/>
              </a:rPr>
              <a:t>составляет более 70%.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542925" algn="just">
              <a:buClr>
                <a:srgbClr val="3456A2"/>
              </a:buClr>
              <a:buFont typeface="Wingdings" pitchFamily="2" charset="2"/>
              <a:buChar char="ü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542925" algn="just">
              <a:buClr>
                <a:srgbClr val="3456A2"/>
              </a:buCl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Недостаток мощности и низкая степень очистки сточных вод в поселке Пригородном</a:t>
            </a:r>
          </a:p>
          <a:p>
            <a:pPr indent="542925" algn="just">
              <a:buClr>
                <a:srgbClr val="3456A2"/>
              </a:buClr>
              <a:buFont typeface="Wingdings" pitchFamily="2" charset="2"/>
              <a:buChar char="ü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542925" algn="just">
              <a:buClr>
                <a:srgbClr val="3456A2"/>
              </a:buCl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Общая неблагоприятная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экологическая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обстановка в поселке Пригородном и селе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Нежинка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выражается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многочисленных жалобах жителей.</a:t>
            </a:r>
          </a:p>
          <a:p>
            <a:pPr indent="542925" algn="just">
              <a:buClr>
                <a:srgbClr val="3456A2"/>
              </a:buClr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542925" algn="just">
              <a:buClr>
                <a:srgbClr val="3456A2"/>
              </a:buClr>
              <a:buFont typeface="Wingdings" pitchFamily="2" charset="2"/>
              <a:buChar char="ü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542925" algn="just">
              <a:buClr>
                <a:srgbClr val="3456A2"/>
              </a:buClr>
              <a:buFont typeface="Wingdings" pitchFamily="2" charset="2"/>
              <a:buChar char="ü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03648" y="336076"/>
            <a:ext cx="7488832" cy="428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 водоотведения пос. Пригородный и с.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Нежинка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Содержимое 3" descr="герб оренбургской обла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143008" cy="1143008"/>
          </a:xfr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  <a:ln w="22225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C:\Users\n.pronina\AppData\Local\Microsoft\Windows\INetCache\Content.Word\свалка-нежинка-10-700x5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000108"/>
            <a:ext cx="30826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Пруды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357563"/>
            <a:ext cx="3357554" cy="2154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37506" y="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5534561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Необходимо снизить  воздействие вредных факторов на окружающую среду и привести  качество  сточных вод  в соответствие  с требованиями действующего законодательства РФ на сброс загрязняющих веществ.</a:t>
            </a:r>
          </a:p>
          <a:p>
            <a:pPr algn="just"/>
            <a:endParaRPr lang="ru-RU" sz="800" b="1" dirty="0" smtClean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00010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71678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1CEEB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        Участник проекта</a:t>
            </a:r>
            <a:r>
              <a:rPr lang="ru-RU" b="1" dirty="0" smtClean="0">
                <a:solidFill>
                  <a:srgbClr val="C1CEEB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ООО «</a:t>
            </a:r>
            <a:r>
              <a:rPr lang="ru-RU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РВК-Бузулук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Заключено концессионное соглашение от 14.12.2020 № 48-с.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" b="1" dirty="0" smtClean="0">
              <a:solidFill>
                <a:srgbClr val="C1CEEB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" b="1" dirty="0" smtClean="0">
              <a:solidFill>
                <a:srgbClr val="C1CEEB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1472" y="142852"/>
            <a:ext cx="8358246" cy="85725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ru-RU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500" b="1" dirty="0" smtClean="0">
                <a:solidFill>
                  <a:srgbClr val="C1CEE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Проект модернизации системы водоотведения</a:t>
            </a:r>
            <a:endParaRPr lang="ru-RU" sz="2500" b="1" dirty="0">
              <a:solidFill>
                <a:srgbClr val="C1CEE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Содержимое 3" descr="герб оренбургской обла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143008" cy="1143008"/>
          </a:xfr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  <a:ln w="22225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gs\Downloads\IMG_20201221_084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86058"/>
            <a:ext cx="3960440" cy="3082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9190" y="2714620"/>
            <a:ext cx="3779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Общая стоимость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                      310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491,14 тыс. руб., из них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Фонда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ЖКХ                 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186 294,60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тыс. руб. (60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%);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участника проекта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–  65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203,14 тыс. руб.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21 %);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бюджета МО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– 58 993,40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тыс. руб. (19 %).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621508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Срок реализации проекта  2020-2021 гг.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56210" y="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0100" y="85723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рамках проекта планируется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напорного канализационного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коллектора,  который 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включает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11,3 км сетей в двухтрубном исполнении и 4 канализационных насосных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станции (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КНС) последовательного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(каскадного)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размещения. </a:t>
            </a:r>
          </a:p>
        </p:txBody>
      </p:sp>
    </p:spTree>
    <p:extLst>
      <p:ext uri="{BB962C8B-B14F-4D97-AF65-F5344CB8AC3E}">
        <p14:creationId xmlns:p14="http://schemas.microsoft.com/office/powerpoint/2010/main" val="41854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extBox 2047"/>
          <p:cNvSpPr txBox="1"/>
          <p:nvPr/>
        </p:nvSpPr>
        <p:spPr>
          <a:xfrm>
            <a:off x="40894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14298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Схема канализационного коллектора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71472" y="0"/>
            <a:ext cx="8501090" cy="11521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 defTabSz="457200">
              <a:spcBef>
                <a:spcPct val="0"/>
              </a:spcBef>
            </a:pPr>
            <a:r>
              <a:rPr lang="ru-RU" sz="2600" b="1" dirty="0" smtClean="0">
                <a:solidFill>
                  <a:srgbClr val="C1CEE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Напорный канализационный коллектор</a:t>
            </a:r>
          </a:p>
          <a:p>
            <a:pPr algn="ctr" defTabSz="457200">
              <a:spcBef>
                <a:spcPct val="0"/>
              </a:spcBef>
            </a:pPr>
            <a:r>
              <a:rPr lang="ru-RU" sz="2600" b="1" dirty="0" smtClean="0">
                <a:solidFill>
                  <a:srgbClr val="C1CEE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600" b="1" dirty="0">
                <a:solidFill>
                  <a:srgbClr val="C1CEE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КНС </a:t>
            </a:r>
            <a:r>
              <a:rPr lang="ru-RU" sz="2600" b="1" dirty="0" smtClean="0">
                <a:solidFill>
                  <a:srgbClr val="C1CEEB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ПЗГ</a:t>
            </a:r>
            <a:endParaRPr lang="ru-RU" sz="2600" b="1" dirty="0">
              <a:solidFill>
                <a:srgbClr val="C1CEE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Содержимое 3" descr="герб оренбургской обла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143008" cy="1143008"/>
          </a:xfr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  <a:ln w="22225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Lenovo\Desktop\IMG_20201206_175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5" y="1700808"/>
            <a:ext cx="831565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7620" y="200024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Протяженность   коллектора 11,3 км.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860471"/>
            <a:ext cx="245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КНС1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- 495 м3/час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357187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КНС2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455,5 м3/час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066" y="300037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КНС3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153,5 м3/час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16" y="3500438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КНС4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 61 м3/час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7506" y="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4500570"/>
            <a:ext cx="3221755" cy="22145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TextBox 22"/>
          <p:cNvSpPr txBox="1"/>
          <p:nvPr/>
        </p:nvSpPr>
        <p:spPr>
          <a:xfrm>
            <a:off x="2500298" y="428625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Канализационная насосная станция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4705352"/>
            <a:ext cx="2152648" cy="21526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414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6957530" y="40884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1000100" y="285728"/>
            <a:ext cx="7858180" cy="71438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 algn="ctr" defTabSz="457200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Анализ тарифных решений по водоотведению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4" name="Содержимое 3" descr="герб оренбургской обла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143008" cy="1143008"/>
          </a:xfr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  <a:ln w="22225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5404" y="1175714"/>
            <a:ext cx="50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9545" y="4750617"/>
            <a:ext cx="5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sym typeface="Wingdings"/>
              </a:rPr>
              <a:t>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9998" y="1294638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С привлечением средств Фонда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7705" y="4889116"/>
            <a:ext cx="769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Без привлечения средств Фонда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61840"/>
              </p:ext>
            </p:extLst>
          </p:nvPr>
        </p:nvGraphicFramePr>
        <p:xfrm>
          <a:off x="366870" y="1700808"/>
          <a:ext cx="8491416" cy="3059613"/>
        </p:xfrm>
        <a:graphic>
          <a:graphicData uri="http://schemas.openxmlformats.org/drawingml/2006/table">
            <a:tbl>
              <a:tblPr/>
              <a:tblGrid>
                <a:gridCol w="1513791">
                  <a:extLst>
                    <a:ext uri="{9D8B030D-6E8A-4147-A177-3AD203B41FA5}">
                      <a16:colId xmlns:a16="http://schemas.microsoft.com/office/drawing/2014/main" xmlns="" val="3813076637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1338969625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1380242712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1977345262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911747199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2340811410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361432687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802121958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3527326063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553962613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1845441922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1320905036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1573706558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734151461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2729809158"/>
                    </a:ext>
                  </a:extLst>
                </a:gridCol>
                <a:gridCol w="465175">
                  <a:extLst>
                    <a:ext uri="{9D8B030D-6E8A-4147-A177-3AD203B41FA5}">
                      <a16:colId xmlns:a16="http://schemas.microsoft.com/office/drawing/2014/main" xmlns="" val="672300998"/>
                    </a:ext>
                  </a:extLst>
                </a:gridCol>
              </a:tblGrid>
              <a:tr h="219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856632"/>
                  </a:ext>
                </a:extLst>
              </a:tr>
              <a:tr h="310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Тарифы на транспортировку сточных вод, руб./м3 (с НДС)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31,60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26,95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27,05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7489816"/>
                  </a:ext>
                </a:extLst>
              </a:tr>
              <a:tr h="143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 роста тарифа (%)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765878"/>
                  </a:ext>
                </a:extLst>
              </a:tr>
              <a:tr h="270439"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 окупаемости проекта с участием средств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Фонда – 6 лет</a:t>
                      </a:r>
                    </a:p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5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811817"/>
                  </a:ext>
                </a:extLst>
              </a:tr>
              <a:tr h="204430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Тарифы для населения  в муниципальном образовании Пригородный с/с</a:t>
                      </a:r>
                    </a:p>
                  </a:txBody>
                  <a:tcPr marL="5922" marR="5922" marT="5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384445"/>
                  </a:ext>
                </a:extLst>
              </a:tr>
              <a:tr h="280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 на водоотведение, руб./м3 (с НДС)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31,71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32,98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38,58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7218361"/>
                  </a:ext>
                </a:extLst>
              </a:tr>
              <a:tr h="15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 роста тарифа (%)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5219593"/>
                  </a:ext>
                </a:extLst>
              </a:tr>
              <a:tr h="143965">
                <a:tc gridSpan="16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2" marR="5922" marT="5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805748"/>
                  </a:ext>
                </a:extLst>
              </a:tr>
              <a:tr h="196858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Тарифы для населения  в муниципальном образовании Нежинский с/с</a:t>
                      </a:r>
                    </a:p>
                  </a:txBody>
                  <a:tcPr marL="5922" marR="5922" marT="5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491880"/>
                  </a:ext>
                </a:extLst>
              </a:tr>
              <a:tr h="280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 на водоотведение, руб./м3 (с НДС)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64,79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67,38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70,08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72,88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81,98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95,91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011031"/>
                  </a:ext>
                </a:extLst>
              </a:tr>
              <a:tr h="15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 роста тарифа (%)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183078"/>
                  </a:ext>
                </a:extLst>
              </a:tr>
              <a:tr h="696574">
                <a:tc gridSpan="16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рамках реализации проекта рост тарифов на услуги водоотведения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 населения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превысит предельных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индексов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изменения размера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вносимой гражданами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платы за коммунальные услуги (устанавливаемых в соответствии  с распоряжением Правительства РФ от 30.10.2020 №2827-р) в связи с установлением льготных тарифов для населения и возмещением недополученных доходов ресурсоснабжающих организаций за счет бюджетов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(решение Совета депутатов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 Пригородный с/с от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09.12.2020 №12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решение Совета депутатов МО Нежинский с/с от 27.11.2020 №7)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462056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26575"/>
              </p:ext>
            </p:extLst>
          </p:nvPr>
        </p:nvGraphicFramePr>
        <p:xfrm>
          <a:off x="379823" y="5396948"/>
          <a:ext cx="8478456" cy="1200404"/>
        </p:xfrm>
        <a:graphic>
          <a:graphicData uri="http://schemas.openxmlformats.org/drawingml/2006/table">
            <a:tbl>
              <a:tblPr/>
              <a:tblGrid>
                <a:gridCol w="1511481">
                  <a:extLst>
                    <a:ext uri="{9D8B030D-6E8A-4147-A177-3AD203B41FA5}">
                      <a16:colId xmlns:a16="http://schemas.microsoft.com/office/drawing/2014/main" xmlns="" val="620964830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1460578040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3432229571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4092285326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178822805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1154406116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1379557779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565380594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3375151621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2811347986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456026411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508014907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4125580758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1315036855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307675679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852160240"/>
                    </a:ext>
                  </a:extLst>
                </a:gridCol>
              </a:tblGrid>
              <a:tr h="225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6615228"/>
                  </a:ext>
                </a:extLst>
              </a:tr>
              <a:tr h="375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Тарифы на транспортировку сточных вод, руб./м3 (с НДС)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5050"/>
                          </a:solidFill>
                          <a:effectLst/>
                          <a:latin typeface="Calibri" panose="020F0502020204030204" pitchFamily="34" charset="0"/>
                        </a:rPr>
                        <a:t>106,27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105,97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133,06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108,03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105,38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98,34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83,82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73,95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73,40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72,67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71,99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71,35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70,76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889671"/>
                  </a:ext>
                </a:extLst>
              </a:tr>
              <a:tr h="187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Темп роста тарифа (%)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125,6%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5922" marR="5922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5922" marR="5922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466965"/>
                  </a:ext>
                </a:extLst>
              </a:tr>
              <a:tr h="412638"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Окупаемость проекта за 6 лет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участия средств Фонда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возможна только с превышением предельных индексов и потребует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увеличение тарифов в 3 раза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окупаемости проекта без привлечения средств фонда и без превышения предельных индексов составляет более 20 лет.</a:t>
                      </a:r>
                    </a:p>
                  </a:txBody>
                  <a:tcPr marL="5922" marR="5922" marT="5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543561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837506" y="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0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6948264" y="45811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1428727" y="431332"/>
            <a:ext cx="5951585" cy="428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t">
            <a:normAutofit fontScale="90000" lnSpcReduction="20000"/>
          </a:bodyPr>
          <a:lstStyle/>
          <a:p>
            <a:pPr lvl="0" algn="ctr" defTabSz="457200">
              <a:spcBef>
                <a:spcPct val="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кономическая эффективность проекта  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Содержимое 3" descr="герб оренбургской обла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143008" cy="1143008"/>
          </a:xfr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  <a:ln w="22225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64064033"/>
              </p:ext>
            </p:extLst>
          </p:nvPr>
        </p:nvGraphicFramePr>
        <p:xfrm>
          <a:off x="505922" y="1268760"/>
          <a:ext cx="8352358" cy="73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88147"/>
              </p:ext>
            </p:extLst>
          </p:nvPr>
        </p:nvGraphicFramePr>
        <p:xfrm>
          <a:off x="899592" y="2564904"/>
          <a:ext cx="7958686" cy="2088233"/>
        </p:xfrm>
        <a:graphic>
          <a:graphicData uri="http://schemas.openxmlformats.org/drawingml/2006/table">
            <a:tbl>
              <a:tblPr/>
              <a:tblGrid>
                <a:gridCol w="1356522">
                  <a:extLst>
                    <a:ext uri="{9D8B030D-6E8A-4147-A177-3AD203B41FA5}">
                      <a16:colId xmlns:a16="http://schemas.microsoft.com/office/drawing/2014/main" xmlns="" val="6237927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1519655570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4179399799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2380105642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892385911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1783026485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2841160943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1506487451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3791988072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565988412"/>
                    </a:ext>
                  </a:extLst>
                </a:gridCol>
                <a:gridCol w="476028">
                  <a:extLst>
                    <a:ext uri="{9D8B030D-6E8A-4147-A177-3AD203B41FA5}">
                      <a16:colId xmlns:a16="http://schemas.microsoft.com/office/drawing/2014/main" xmlns="" val="1313067127"/>
                    </a:ext>
                  </a:extLst>
                </a:gridCol>
                <a:gridCol w="734265">
                  <a:extLst>
                    <a:ext uri="{9D8B030D-6E8A-4147-A177-3AD203B41FA5}">
                      <a16:colId xmlns:a16="http://schemas.microsoft.com/office/drawing/2014/main" xmlns="" val="4041520574"/>
                    </a:ext>
                  </a:extLst>
                </a:gridCol>
                <a:gridCol w="1107619">
                  <a:extLst>
                    <a:ext uri="{9D8B030D-6E8A-4147-A177-3AD203B41FA5}">
                      <a16:colId xmlns:a16="http://schemas.microsoft.com/office/drawing/2014/main" xmlns="" val="179723479"/>
                    </a:ext>
                  </a:extLst>
                </a:gridCol>
              </a:tblGrid>
              <a:tr h="403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за 10 лет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Среднегодовая  </a:t>
                      </a:r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экономия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309983"/>
                  </a:ext>
                </a:extLst>
              </a:tr>
              <a:tr h="4034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Исключение штрафных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санкций*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0,08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0,08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0,10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0,10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0,11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0,96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0,10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2740217"/>
                  </a:ext>
                </a:extLst>
              </a:tr>
              <a:tr h="4034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Экономия субсидий от снижения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тарифа**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4,84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8,98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15,06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21,95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31,29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33,33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37,05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39,43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193,44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19,34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9400693"/>
                  </a:ext>
                </a:extLst>
              </a:tr>
              <a:tr h="225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Пригородный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с/с</a:t>
                      </a:r>
                    </a:p>
                  </a:txBody>
                  <a:tcPr marL="67271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4,35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8,07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12,65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19,72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29,95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33,10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35,43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172,31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17,23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5245509"/>
                  </a:ext>
                </a:extLst>
              </a:tr>
              <a:tr h="225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Нежинский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с/с</a:t>
                      </a:r>
                    </a:p>
                  </a:txBody>
                  <a:tcPr marL="67271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0,15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0,91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2,41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2,23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3,38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3,96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4,00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21,13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2,11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9934724"/>
                  </a:ext>
                </a:extLst>
              </a:tr>
              <a:tr h="427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экономия: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0,08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1,58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4,93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9,07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15,15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22,05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33,44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37,16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39,55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194,39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19,44 </a:t>
                      </a:r>
                    </a:p>
                  </a:txBody>
                  <a:tcPr marL="7475" marR="7475" marT="7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11964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11760" y="4941168"/>
            <a:ext cx="644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По </a:t>
            </a:r>
            <a:r>
              <a:rPr lang="ru-RU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реализации проекта исключаются:</a:t>
            </a:r>
          </a:p>
          <a:p>
            <a:pPr marL="630238" lvl="0" indent="-184150" algn="just"/>
            <a:r>
              <a:rPr lang="ru-RU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административные </a:t>
            </a:r>
            <a:r>
              <a:rPr lang="ru-RU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 </a:t>
            </a:r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сброс </a:t>
            </a:r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сточных вод </a:t>
            </a:r>
            <a:r>
              <a:rPr lang="ru-RU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рельеф</a:t>
            </a:r>
          </a:p>
        </p:txBody>
      </p:sp>
      <p:sp>
        <p:nvSpPr>
          <p:cNvPr id="9" name="Овал 8"/>
          <p:cNvSpPr/>
          <p:nvPr/>
        </p:nvSpPr>
        <p:spPr>
          <a:xfrm>
            <a:off x="500034" y="5212078"/>
            <a:ext cx="1739004" cy="160129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rnd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0" name="Прямоугольник 9"/>
          <p:cNvSpPr/>
          <p:nvPr/>
        </p:nvSpPr>
        <p:spPr>
          <a:xfrm>
            <a:off x="2411760" y="5589240"/>
            <a:ext cx="6446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По </a:t>
            </a:r>
            <a:r>
              <a:rPr lang="ru-RU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реализации проекта </a:t>
            </a:r>
            <a:r>
              <a:rPr lang="ru-RU" sz="14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снижаются:</a:t>
            </a:r>
            <a:endParaRPr lang="ru-RU" sz="14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lvl="0" indent="-184150" algn="just"/>
            <a:r>
              <a:rPr lang="ru-RU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в муниципальных образованиях </a:t>
            </a:r>
            <a:r>
              <a:rPr lang="ru-R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Пригородный и Нежинский сельсоветы Оренбургского района</a:t>
            </a:r>
            <a:endParaRPr lang="ru-RU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7506" y="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56376" y="2303294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лн. руб.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3" descr="герб оренбургской облас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1143008" cy="1143008"/>
          </a:xfr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  <a:ln w="22225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58280" y="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03781" y="1227322"/>
            <a:ext cx="6408712" cy="701066"/>
          </a:xfrm>
          <a:prstGeom prst="rect">
            <a:avLst/>
          </a:prstGeom>
          <a:noFill/>
          <a:ln w="19050">
            <a:noFill/>
          </a:ln>
        </p:spPr>
        <p:txBody>
          <a:bodyPr wrap="square" lIns="145646" tIns="72823" rIns="145646" bIns="72823" rtlCol="0" anchor="ctr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Динамика изменения показателей качества и энергетической эффективности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26796"/>
              </p:ext>
            </p:extLst>
          </p:nvPr>
        </p:nvGraphicFramePr>
        <p:xfrm>
          <a:off x="539552" y="2276872"/>
          <a:ext cx="8212717" cy="289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1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7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80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До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После реализации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39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Удельное количество аварий и засоров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 в расчете на протяженность канализационной сети в год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ед./км сетей</a:t>
                      </a:r>
                      <a:endParaRPr lang="ru-RU" sz="1400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456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по проекту</a:t>
                      </a:r>
                      <a:endParaRPr lang="ru-RU" sz="1400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1400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0,45</a:t>
                      </a:r>
                      <a:endParaRPr lang="ru-RU" sz="1400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255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Удельный расход электрической энергии, потребляемой в технологическом процессе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транспортировки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 сточных вод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, на единицу объема транспортируемых сточных вод,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кВт*час/м³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4564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по проекту</a:t>
                      </a:r>
                      <a:endParaRPr lang="ru-RU" sz="1400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ea typeface="Liberation Serif" panose="02020603050405020304" pitchFamily="18" charset="0"/>
                          <a:cs typeface="Arial" panose="020B0604020202020204" pitchFamily="34" charset="0"/>
                        </a:rPr>
                        <a:t>1,088</a:t>
                      </a:r>
                      <a:endParaRPr lang="ru-RU" sz="1400" dirty="0">
                        <a:latin typeface="Arial" panose="020B0604020202020204" pitchFamily="34" charset="0"/>
                        <a:ea typeface="Liberation Serif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6937" y="253188"/>
            <a:ext cx="7362400" cy="4996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Результаты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6740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5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1CEEB"/>
      </a:accent1>
      <a:accent2>
        <a:srgbClr val="C1CEEB"/>
      </a:accent2>
      <a:accent3>
        <a:srgbClr val="BFBFBF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5795</TotalTime>
  <Words>1119</Words>
  <Application>Microsoft Office PowerPoint</Application>
  <PresentationFormat>Экран (4:3)</PresentationFormat>
  <Paragraphs>347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          Общие сведения о населенных пунктах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проекта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Сидоров Александр Георгиевич</cp:lastModifiedBy>
  <cp:revision>418</cp:revision>
  <cp:lastPrinted>2020-12-21T09:00:41Z</cp:lastPrinted>
  <dcterms:created xsi:type="dcterms:W3CDTF">2019-11-16T10:15:04Z</dcterms:created>
  <dcterms:modified xsi:type="dcterms:W3CDTF">2020-12-22T08:07:59Z</dcterms:modified>
</cp:coreProperties>
</file>