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14"/>
  </p:notesMasterIdLst>
  <p:sldIdLst>
    <p:sldId id="291" r:id="rId3"/>
    <p:sldId id="318" r:id="rId4"/>
    <p:sldId id="319" r:id="rId5"/>
    <p:sldId id="324" r:id="rId6"/>
    <p:sldId id="326" r:id="rId7"/>
    <p:sldId id="320" r:id="rId8"/>
    <p:sldId id="321" r:id="rId9"/>
    <p:sldId id="323" r:id="rId10"/>
    <p:sldId id="325" r:id="rId11"/>
    <p:sldId id="327" r:id="rId12"/>
    <p:sldId id="328" r:id="rId13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66ACCC"/>
    <a:srgbClr val="CCCCFF"/>
    <a:srgbClr val="99CCFF"/>
    <a:srgbClr val="CCECFF"/>
    <a:srgbClr val="DC6B0E"/>
    <a:srgbClr val="B16C07"/>
    <a:srgbClr val="6D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09" autoAdjust="0"/>
    <p:restoredTop sz="94660"/>
  </p:normalViewPr>
  <p:slideViewPr>
    <p:cSldViewPr snapToGrid="0">
      <p:cViewPr>
        <p:scale>
          <a:sx n="125" d="100"/>
          <a:sy n="125" d="100"/>
        </p:scale>
        <p:origin x="-37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346" cy="497838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4" y="3"/>
            <a:ext cx="2946345" cy="497838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45EC91-9F1C-4550-84B5-795C4526B739}" type="datetimeFigureOut">
              <a:rPr lang="ru-RU"/>
              <a:pPr>
                <a:defRPr/>
              </a:pPr>
              <a:t>27.05.2019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0" rIns="91404" bIns="4570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612"/>
            <a:ext cx="5437822" cy="3908189"/>
          </a:xfrm>
          <a:prstGeom prst="rect">
            <a:avLst/>
          </a:prstGeom>
        </p:spPr>
        <p:txBody>
          <a:bodyPr vert="horz" lIns="91404" tIns="45700" rIns="91404" bIns="4570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387"/>
            <a:ext cx="2946346" cy="497838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4" y="9430387"/>
            <a:ext cx="2946345" cy="497838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CFAE47F-985D-4C2D-B599-694CE46C33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556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5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7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12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DC9A-7CBA-4CDF-9E6F-36D43133B2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94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9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1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B533-4BEE-422F-B088-C49FBB949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56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5FE0-ED7D-443B-A445-EF5ECF3E8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13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/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9" name="Диаграмма 3">
            <a:extLst>
              <a:ext uri="{FF2B5EF4-FFF2-40B4-BE49-F238E27FC236}"/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4E88-5999-42E3-A9D4-5F7B20EEF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/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F7E9-ABDD-4DF3-A955-A155D3DC5C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609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/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7989-55D6-474A-8B8E-F94A37B916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43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аблица 6">
            <a:extLst>
              <a:ext uri="{FF2B5EF4-FFF2-40B4-BE49-F238E27FC236}"/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DF4E-E141-4507-9756-9A827EECA8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02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/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BF310-5DFD-419F-809E-3582A3F3E3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096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</p:txBody>
      </p:sp>
      <p:sp>
        <p:nvSpPr>
          <p:cNvPr id="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1084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</p:txBody>
      </p:sp>
      <p:sp>
        <p:nvSpPr>
          <p:cNvPr id="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54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 r="18282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9410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</p:txBody>
      </p:sp>
      <p:sp>
        <p:nvSpPr>
          <p:cNvPr id="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83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  <p:sp>
        <p:nvSpPr>
          <p:cNvPr id="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9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365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  <p:sp>
        <p:nvSpPr>
          <p:cNvPr id="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9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1225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  <p:sp>
        <p:nvSpPr>
          <p:cNvPr id="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9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0707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3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33388" y="863600"/>
            <a:ext cx="113252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6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8849B6-42F3-4C77-AD08-457F89494B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692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3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33388" y="863600"/>
            <a:ext cx="113252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6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E0D308-7295-4C44-8932-101BD397CA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65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4743" y="3844925"/>
            <a:ext cx="5770563" cy="2636838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  <p:sp>
        <p:nvSpPr>
          <p:cNvPr id="9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47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89" y="4178299"/>
            <a:ext cx="11325224" cy="230346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931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0" y="3998913"/>
            <a:ext cx="12192000" cy="2859087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8" tIns="34286" rIns="68538" bIns="34286" anchor="ctr"/>
          <a:lstStyle/>
          <a:p>
            <a:pPr algn="ctr" defTabSz="456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12192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8" tIns="34286" rIns="68538" bIns="34286" anchor="ctr"/>
          <a:lstStyle/>
          <a:p>
            <a:pPr algn="ctr" defTabSz="456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prstClr val="white"/>
              </a:solidFill>
            </a:endParaRPr>
          </a:p>
        </p:txBody>
      </p:sp>
      <p:pic>
        <p:nvPicPr>
          <p:cNvPr id="8" name="Picture 12" descr="alllog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-309563"/>
            <a:ext cx="42703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>
            <a:fillRect/>
          </a:stretch>
        </p:blipFill>
        <p:spPr bwMode="auto">
          <a:xfrm>
            <a:off x="0" y="1458913"/>
            <a:ext cx="12192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8" y="5594865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650" indent="0" algn="ctr">
              <a:buNone/>
              <a:defRPr sz="1500"/>
            </a:lvl2pPr>
            <a:lvl3pPr marL="685302" indent="0" algn="ctr">
              <a:buNone/>
              <a:defRPr sz="1500"/>
            </a:lvl3pPr>
            <a:lvl4pPr marL="1027914" indent="0" algn="ctr">
              <a:buNone/>
              <a:defRPr sz="1200"/>
            </a:lvl4pPr>
            <a:lvl5pPr marL="1370546" indent="0" algn="ctr">
              <a:buNone/>
              <a:defRPr sz="1200"/>
            </a:lvl5pPr>
            <a:lvl6pPr marL="1713177" indent="0" algn="ctr">
              <a:buNone/>
              <a:defRPr sz="1200"/>
            </a:lvl6pPr>
            <a:lvl7pPr marL="2055791" indent="0" algn="ctr">
              <a:buNone/>
              <a:defRPr sz="1200"/>
            </a:lvl7pPr>
            <a:lvl8pPr marL="2398440" indent="0" algn="ctr">
              <a:buNone/>
              <a:defRPr sz="1200"/>
            </a:lvl8pPr>
            <a:lvl9pPr marL="274109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84" y="4118922"/>
            <a:ext cx="5766487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49191" y="5594901"/>
            <a:ext cx="5410969" cy="665895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6100763" y="6315075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59569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55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EB1492-FDA1-4577-A3FC-209A673AEA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14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 r="18282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7093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4005263"/>
            <a:ext cx="12192000" cy="2852737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8" tIns="34286" rIns="68538" bIns="34286" anchor="ctr"/>
          <a:lstStyle/>
          <a:p>
            <a:pPr algn="ctr" defTabSz="456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0" y="0"/>
            <a:ext cx="12192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8" tIns="34286" rIns="68538" bIns="34286" anchor="ctr"/>
          <a:lstStyle/>
          <a:p>
            <a:pPr algn="ctr" defTabSz="4568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prstClr val="white"/>
              </a:solidFill>
            </a:endParaRPr>
          </a:p>
        </p:txBody>
      </p:sp>
      <p:pic>
        <p:nvPicPr>
          <p:cNvPr id="6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188"/>
            <a:ext cx="121920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lllogo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-309563"/>
            <a:ext cx="42703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4"/>
            <a:ext cx="5251451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5"/>
            <a:ext cx="5251451" cy="114694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6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0279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7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4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52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532395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55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1F16FA-BBAE-4E39-A4E0-6DB9217F68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890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55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FC0D1E-E6AA-45CE-A033-1AC062A375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198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55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9C25BC-F81D-4F37-B920-7A584E2148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588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3" y="1208225"/>
            <a:ext cx="6597136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9" y="1208220"/>
            <a:ext cx="4022596" cy="503726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650" indent="0">
              <a:buNone/>
              <a:defRPr sz="2100"/>
            </a:lvl2pPr>
            <a:lvl3pPr marL="685302" indent="0">
              <a:buNone/>
              <a:defRPr sz="1900"/>
            </a:lvl3pPr>
            <a:lvl4pPr marL="1027914" indent="0">
              <a:buNone/>
              <a:defRPr sz="1500"/>
            </a:lvl4pPr>
            <a:lvl5pPr marL="1370546" indent="0">
              <a:buNone/>
              <a:defRPr sz="1500"/>
            </a:lvl5pPr>
            <a:lvl6pPr marL="1713177" indent="0">
              <a:buNone/>
              <a:defRPr sz="1500"/>
            </a:lvl6pPr>
            <a:lvl7pPr marL="2055791" indent="0">
              <a:buNone/>
              <a:defRPr sz="1500"/>
            </a:lvl7pPr>
            <a:lvl8pPr marL="2398440" indent="0">
              <a:buNone/>
              <a:defRPr sz="1500"/>
            </a:lvl8pPr>
            <a:lvl9pPr marL="274109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3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650" indent="0">
              <a:buNone/>
              <a:defRPr sz="1100"/>
            </a:lvl2pPr>
            <a:lvl3pPr marL="685302" indent="0">
              <a:buNone/>
              <a:defRPr sz="900"/>
            </a:lvl3pPr>
            <a:lvl4pPr marL="1027914" indent="0">
              <a:buNone/>
              <a:defRPr sz="800"/>
            </a:lvl4pPr>
            <a:lvl5pPr marL="1370546" indent="0">
              <a:buNone/>
              <a:defRPr sz="800"/>
            </a:lvl5pPr>
            <a:lvl6pPr marL="1713177" indent="0">
              <a:buNone/>
              <a:defRPr sz="800"/>
            </a:lvl6pPr>
            <a:lvl7pPr marL="2055791" indent="0">
              <a:buNone/>
              <a:defRPr sz="800"/>
            </a:lvl7pPr>
            <a:lvl8pPr marL="2398440" indent="0">
              <a:buNone/>
              <a:defRPr sz="800"/>
            </a:lvl8pPr>
            <a:lvl9pPr marL="2741090" indent="0">
              <a:buNone/>
              <a:defRPr sz="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55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498398-D5A0-4CA4-BD43-F8D022B2DC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842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532395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55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CC2598-6F2F-4078-93C7-20190E9384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654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8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/>
          <p:nvPr userDrawn="1"/>
        </p:nvSpPr>
        <p:spPr>
          <a:xfrm>
            <a:off x="0" y="4105275"/>
            <a:ext cx="12192000" cy="275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0" tIns="60920" rIns="121840" bIns="60920" anchor="ctr"/>
          <a:lstStyle/>
          <a:p>
            <a:pPr algn="ctr" defTabSz="12183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12192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0" tIns="60920" rIns="121840" bIns="60920" anchor="ctr"/>
          <a:lstStyle/>
          <a:p>
            <a:pPr algn="ctr" defTabSz="12183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-309563"/>
            <a:ext cx="3649662" cy="20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69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536033" indent="0" algn="ctr">
              <a:buNone/>
              <a:defRPr sz="2400"/>
            </a:lvl2pPr>
            <a:lvl3pPr marL="1072065" indent="0" algn="ctr">
              <a:buNone/>
              <a:defRPr sz="2100"/>
            </a:lvl3pPr>
            <a:lvl4pPr marL="1608098" indent="0" algn="ctr">
              <a:buNone/>
              <a:defRPr sz="1900"/>
            </a:lvl4pPr>
            <a:lvl5pPr marL="2144130" indent="0" algn="ctr">
              <a:buNone/>
              <a:defRPr sz="1900"/>
            </a:lvl5pPr>
            <a:lvl6pPr marL="2680164" indent="0" algn="ctr">
              <a:buNone/>
              <a:defRPr sz="1900"/>
            </a:lvl6pPr>
            <a:lvl7pPr marL="3216196" indent="0" algn="ctr">
              <a:buNone/>
              <a:defRPr sz="1900"/>
            </a:lvl7pPr>
            <a:lvl8pPr marL="3752216" indent="0" algn="ctr">
              <a:buNone/>
              <a:defRPr sz="1900"/>
            </a:lvl8pPr>
            <a:lvl9pPr marL="4288223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83" y="4118919"/>
            <a:ext cx="5766487" cy="1359244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49189" y="5594868"/>
            <a:ext cx="5410968" cy="665893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6100763" y="6315075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69518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50" y="336381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900" cap="all" baseline="0"/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003B35-C78E-463A-AA83-776CD54824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975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50" y="336381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900" cap="all" baseline="0"/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E7467-6A73-4EF1-8B46-685898D002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42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31800"/>
            <a:ext cx="3638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574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31800"/>
            <a:ext cx="3638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927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31800"/>
            <a:ext cx="3638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947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4404-A9A5-41FC-9061-3137532B99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16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12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44425-29C0-4D21-987B-A4389B3800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95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7F8B-987A-4B74-B99C-8496F8930C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86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3388" y="1108075"/>
            <a:ext cx="113252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38150" y="1976438"/>
            <a:ext cx="1132046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5" y="431800"/>
            <a:ext cx="744538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A43F28-EF2E-4CA8-8640-739B1F045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Рисунок 8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850900"/>
            <a:ext cx="10866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736725"/>
            <a:ext cx="1086643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0200" y="400050"/>
            <a:ext cx="479425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700">
                <a:solidFill>
                  <a:srgbClr val="8A8A8D"/>
                </a:solidFill>
              </a:defRPr>
            </a:lvl1pPr>
          </a:lstStyle>
          <a:p>
            <a:fld id="{1B8DCA76-3FA9-4486-BC86-D49949C961E6}" type="slidenum">
              <a:rPr lang="ru-RU" altLang="ru-RU"/>
              <a:pPr/>
              <a:t>‹#›</a:t>
            </a:fld>
            <a:endParaRPr lang="ru-RU" alt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30200" y="838200"/>
            <a:ext cx="479425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09625" y="847725"/>
            <a:ext cx="2451100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44850" y="838200"/>
            <a:ext cx="8459788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30275" y="531813"/>
            <a:ext cx="2279650" cy="1079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4568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cap="all" dirty="0">
                <a:solidFill>
                  <a:srgbClr val="8A8A8D"/>
                </a:solidFill>
                <a:latin typeface="+mn-lt"/>
                <a:cs typeface="+mn-cs"/>
              </a:rPr>
              <a:t>Название презентации</a:t>
            </a:r>
            <a:endParaRPr lang="en-US" sz="700" cap="all" dirty="0">
              <a:solidFill>
                <a:srgbClr val="8A8A8D"/>
              </a:solidFill>
              <a:latin typeface="+mn-lt"/>
              <a:cs typeface="+mn-cs"/>
            </a:endParaRPr>
          </a:p>
        </p:txBody>
      </p:sp>
      <p:pic>
        <p:nvPicPr>
          <p:cNvPr id="29707" name="Picture 4" descr="CBRF-Logo_20mm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214313"/>
            <a:ext cx="18700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1900" kern="1200">
          <a:solidFill>
            <a:srgbClr val="AB5253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AB5253"/>
          </a:solidFill>
          <a:latin typeface="Arial" charset="0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AB5253"/>
          </a:solidFill>
          <a:latin typeface="Arial" charset="0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AB5253"/>
          </a:solidFill>
          <a:latin typeface="Arial" charset="0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AB5253"/>
          </a:solidFill>
          <a:latin typeface="Arial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AB5253"/>
          </a:solidFill>
          <a:latin typeface="Arial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AB5253"/>
          </a:solidFill>
          <a:latin typeface="Arial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AB5253"/>
          </a:solidFill>
          <a:latin typeface="Arial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rgbClr val="AB5253"/>
          </a:solidFill>
          <a:latin typeface="Arial" charset="0"/>
        </a:defRPr>
      </a:lvl9pPr>
    </p:titleStyle>
    <p:bodyStyle>
      <a:lvl1pPr marL="65088" indent="-65088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1763" indent="-65088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0025" indent="-66675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6700" indent="-65088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3375" indent="-65088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4549" indent="-171330" algn="l" defTabSz="6853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71" indent="-171330" algn="l" defTabSz="6853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30" indent="-171330" algn="l" defTabSz="6853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86" indent="-171330" algn="l" defTabSz="6853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58" algn="l" defTabSz="685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18" algn="l" defTabSz="685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40" algn="l" defTabSz="685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0" algn="l" defTabSz="685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20" algn="l" defTabSz="685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43" algn="l" defTabSz="685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500" algn="l" defTabSz="685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58" algn="l" defTabSz="6853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364" y="3429000"/>
            <a:ext cx="5773003" cy="324475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cap="none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положения Рекомендаций в целях определения оптимальных процедур взаимодействия уполномоченных банков и застройщиков при переходе на проектное финансирование объектов долевого жилищного строительства с использованием счетов эскроу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cap="none" spc="0" dirty="0" smtClean="0">
              <a:latin typeface="+mj-lt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cap="none" spc="0" dirty="0" smtClean="0">
                <a:latin typeface="+mj-lt"/>
                <a:cs typeface="Times New Roman" panose="02020603050405020304" pitchFamily="18" charset="0"/>
              </a:rPr>
              <a:t>Измалкова Елена Алексеевна</a:t>
            </a:r>
            <a:endParaRPr lang="ru-RU" sz="1400" b="1" cap="none" spc="0" dirty="0">
              <a:latin typeface="+mj-lt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cap="none" spc="0" dirty="0" smtClean="0">
                <a:latin typeface="+mj-lt"/>
                <a:cs typeface="Times New Roman" panose="02020603050405020304" pitchFamily="18" charset="0"/>
              </a:rPr>
              <a:t>Заместитель управляющего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cap="none" spc="0" dirty="0" smtClean="0">
                <a:latin typeface="+mj-lt"/>
                <a:cs typeface="Times New Roman" panose="02020603050405020304" pitchFamily="18" charset="0"/>
              </a:rPr>
              <a:t>Отделением Оренбург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cap="none" spc="0" dirty="0" smtClean="0">
                <a:latin typeface="+mj-lt"/>
                <a:cs typeface="Times New Roman" panose="02020603050405020304" pitchFamily="18" charset="0"/>
              </a:rPr>
              <a:t>Уральского ГУ Банка России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cap="none" spc="0" dirty="0">
              <a:latin typeface="+mj-lt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cap="none" spc="0" dirty="0" smtClean="0">
              <a:latin typeface="+mj-lt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cap="none" spc="0" dirty="0" smtClean="0">
              <a:latin typeface="+mj-lt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00" b="1" cap="none" spc="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00" b="1" cap="none" spc="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00" cap="none" spc="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00" cap="none" spc="0" dirty="0">
              <a:latin typeface="+mj-lt"/>
            </a:endParaRP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364" y="6469039"/>
            <a:ext cx="3421347" cy="21836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2019 г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3011" name="Рисунок 4" descr="C:\Users\53NadirshinaEA\AppData\Local\Microsoft\Windows\Temporary Internet Files\Content.Outlook\H5HFEIU8\41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7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F01CC-9873-4D9F-BEB8-38961363AF53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4035" name="Нижний колонтитул 20"/>
          <p:cNvSpPr txBox="1">
            <a:spLocks/>
          </p:cNvSpPr>
          <p:nvPr/>
        </p:nvSpPr>
        <p:spPr bwMode="auto">
          <a:xfrm>
            <a:off x="1978025" y="368490"/>
            <a:ext cx="9401174" cy="4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положения Рекомендаций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целях определения оптимальных процедур взаимодействия уполномоченных банков и застройщиков при переходе на проектное финансирование объектов долевого жилищного строительства с использованием счетов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эскроу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chemeClr val="tx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7036" y="1023582"/>
            <a:ext cx="11325225" cy="547275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Публичное обсуждение изменений в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Положение Банка России от 25.06.2017 № 590-П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-1" t="11828" r="14759" b="2151"/>
          <a:stretch/>
        </p:blipFill>
        <p:spPr bwMode="auto">
          <a:xfrm>
            <a:off x="805218" y="1596787"/>
            <a:ext cx="6387152" cy="4585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31303" t="16639" r="33382" b="3330"/>
          <a:stretch/>
        </p:blipFill>
        <p:spPr bwMode="auto">
          <a:xfrm>
            <a:off x="7724634" y="1023582"/>
            <a:ext cx="4026088" cy="5390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1705970" y="4694830"/>
            <a:ext cx="5854890" cy="1487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203950" y="2025650"/>
            <a:ext cx="5554663" cy="10445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203950" y="3794079"/>
            <a:ext cx="5770563" cy="2019868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 cap="none" spc="3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460000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, г. Оренбург, ул. Ленинская, д. 28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,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тел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+7 (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3532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 79-81-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23</a:t>
            </a:r>
            <a:endParaRPr lang="ru-RU" sz="1600" dirty="0">
              <a:solidFill>
                <a:schemeClr val="bg1">
                  <a:lumMod val="85000"/>
                </a:schemeClr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spc="0" dirty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тел. </a:t>
            </a:r>
            <a:r>
              <a:rPr lang="en-US" sz="1600" spc="0" dirty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+7 (</a:t>
            </a:r>
            <a:r>
              <a:rPr lang="ru-RU" sz="1600" spc="0" dirty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3532</a:t>
            </a:r>
            <a:r>
              <a:rPr lang="en-US" sz="1600" spc="0" dirty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)</a:t>
            </a:r>
            <a:r>
              <a:rPr lang="ru-RU" sz="1600" spc="0" dirty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 </a:t>
            </a:r>
            <a:r>
              <a:rPr lang="ru-RU" sz="1600" spc="0" dirty="0" smtClean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79-81-11, </a:t>
            </a:r>
            <a:r>
              <a:rPr lang="ru-RU" sz="1600" spc="0" dirty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тел. </a:t>
            </a:r>
            <a:r>
              <a:rPr lang="en-US" sz="1600" spc="0" dirty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+7 (</a:t>
            </a:r>
            <a:r>
              <a:rPr lang="ru-RU" sz="1600" spc="0" dirty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3532</a:t>
            </a:r>
            <a:r>
              <a:rPr lang="en-US" sz="1600" spc="0" dirty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)</a:t>
            </a:r>
            <a:r>
              <a:rPr lang="ru-RU" sz="1600" spc="0" dirty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 </a:t>
            </a:r>
            <a:r>
              <a:rPr lang="ru-RU" sz="1600" spc="0" dirty="0" smtClean="0">
                <a:solidFill>
                  <a:prstClr val="white">
                    <a:lumMod val="85000"/>
                  </a:prstClr>
                </a:solidFill>
                <a:latin typeface="Arial" charset="0"/>
                <a:cs typeface="Arial" charset="0"/>
              </a:rPr>
              <a:t>79-81-64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Факс: +7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(3532)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77-40-29, +7 (3532) 79-81-31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Сайт: </a:t>
            </a:r>
            <a:r>
              <a:rPr lang="ru-RU" sz="1600" u="sng" dirty="0" smtClean="0">
                <a:solidFill>
                  <a:schemeClr val="bg1">
                    <a:lumMod val="85000"/>
                  </a:schemeClr>
                </a:solidFill>
              </a:rPr>
              <a:t>www.cbr.ru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Электронная почта: </a:t>
            </a:r>
            <a:r>
              <a:rPr lang="en-US" sz="1600" u="sng" dirty="0" smtClean="0">
                <a:solidFill>
                  <a:schemeClr val="bg1">
                    <a:lumMod val="85000"/>
                  </a:schemeClr>
                </a:solidFill>
              </a:rPr>
              <a:t>53orenburg@cbr.ru</a:t>
            </a:r>
            <a:endParaRPr lang="ru-RU" sz="1600" u="sng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8" y="955343"/>
            <a:ext cx="11325225" cy="60050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        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Основные изменения в законодательном регулировании финансирования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проектов  строительства жилья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1. </a:t>
            </a:r>
            <a:r>
              <a:rPr lang="ru-RU" sz="2000" dirty="0" smtClean="0">
                <a:solidFill>
                  <a:schemeClr val="tx1"/>
                </a:solidFill>
              </a:rPr>
              <a:t>ФОРМИРОВАНИЕ РЕЗЕРВОВ ПО КРЕДИТАМ, ПРЕДОСТАВЛЕННЫМ ЗАСТРОЙЩИКАМ, ИСПОЛЬЗУЮЩИМ СЧЕТА ЭСКРОУ, В ОСОБОМ ПОРЯДКЕ </a:t>
            </a: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</a:rPr>
              <a:t>Указание Банка России от 26.12.2018 № 5043-У «О внесении изменений в Положение Банка России от 28.06.2017 № 590-П «О порядке формирования кредитными организациями резервов на возможные потери по ссудам, ссудной и приравненной к ней задолженности»») (с учетом изменений)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ОСНОВНОЙ КРИТЕРИЙ ОЦЕНКИ – ЭФФЕКТИВНОСТЬ ПРОЕКТА СТРОИТЕЛЬСТВА</a:t>
            </a: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ru-RU" sz="1400" b="1" dirty="0"/>
              <a:t>Критерии оценки кредитоспособности проектов </a:t>
            </a:r>
            <a:r>
              <a:rPr lang="ru-RU" sz="1400" b="1" dirty="0" smtClean="0"/>
              <a:t>– 7 </a:t>
            </a:r>
            <a:r>
              <a:rPr lang="ru-RU" sz="1400" b="1" dirty="0"/>
              <a:t>групп, 18 критериев оценки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</a:t>
            </a:r>
            <a:r>
              <a:rPr lang="ru-RU" sz="1400" b="1" dirty="0" smtClean="0"/>
              <a:t>Финансовое </a:t>
            </a:r>
            <a:r>
              <a:rPr lang="ru-RU" sz="1400" b="1" dirty="0"/>
              <a:t>положение</a:t>
            </a:r>
            <a:r>
              <a:rPr lang="ru-RU" sz="1400" dirty="0" smtClean="0"/>
              <a:t>: рыночные </a:t>
            </a:r>
            <a:r>
              <a:rPr lang="ru-RU" sz="1400" dirty="0"/>
              <a:t>условия, финансовые показатели, </a:t>
            </a:r>
            <a:r>
              <a:rPr lang="ru-RU" sz="1400" dirty="0" smtClean="0"/>
              <a:t>стресс-анализ.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</a:t>
            </a:r>
            <a:r>
              <a:rPr lang="ru-RU" sz="1400" b="1" dirty="0" smtClean="0"/>
              <a:t>Финансовая </a:t>
            </a:r>
            <a:r>
              <a:rPr lang="ru-RU" sz="1400" b="1" dirty="0"/>
              <a:t>структура</a:t>
            </a:r>
            <a:r>
              <a:rPr lang="ru-RU" sz="1400" dirty="0" smtClean="0"/>
              <a:t>: срок </a:t>
            </a:r>
            <a:r>
              <a:rPr lang="ru-RU" sz="1400" dirty="0"/>
              <a:t>до погашения кредита по сравнению со сроком реализации площадей проекта, график </a:t>
            </a:r>
            <a:r>
              <a:rPr lang="ru-RU" sz="1400" dirty="0" smtClean="0"/>
              <a:t>погашения.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</a:t>
            </a:r>
            <a:r>
              <a:rPr lang="ru-RU" sz="1400" b="1" dirty="0" smtClean="0"/>
              <a:t>Политическая </a:t>
            </a:r>
            <a:r>
              <a:rPr lang="ru-RU" sz="1400" b="1" dirty="0"/>
              <a:t>и правовая среда</a:t>
            </a:r>
            <a:r>
              <a:rPr lang="ru-RU" sz="1400" dirty="0" smtClean="0"/>
              <a:t>: получение </a:t>
            </a:r>
            <a:r>
              <a:rPr lang="ru-RU" sz="1400" dirty="0"/>
              <a:t>необходимых разрешений в соответствии с </a:t>
            </a:r>
            <a:r>
              <a:rPr lang="ru-RU" sz="1400" dirty="0" smtClean="0"/>
              <a:t>законодательством.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</a:t>
            </a:r>
            <a:r>
              <a:rPr lang="ru-RU" sz="1400" b="1" dirty="0" smtClean="0"/>
              <a:t>Характеристики операций</a:t>
            </a:r>
            <a:r>
              <a:rPr lang="ru-RU" sz="1400" dirty="0" smtClean="0"/>
              <a:t>: риск </a:t>
            </a:r>
            <a:r>
              <a:rPr lang="ru-RU" sz="1400" dirty="0"/>
              <a:t>возникновения убытков вследствие инженерных ошибок, ошибок в </a:t>
            </a:r>
            <a:r>
              <a:rPr lang="ru-RU" sz="1400" dirty="0" smtClean="0"/>
              <a:t>технологии.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</a:t>
            </a:r>
            <a:r>
              <a:rPr lang="ru-RU" sz="1400" b="1" dirty="0" smtClean="0"/>
              <a:t>Риск </a:t>
            </a:r>
            <a:r>
              <a:rPr lang="ru-RU" sz="1400" b="1" dirty="0"/>
              <a:t>строительства</a:t>
            </a:r>
            <a:r>
              <a:rPr lang="ru-RU" sz="1400" dirty="0" smtClean="0"/>
              <a:t>: получение </a:t>
            </a:r>
            <a:r>
              <a:rPr lang="ru-RU" sz="1400" dirty="0"/>
              <a:t>исходно-разрешительных документов для строительства, тип контракта на строительство, </a:t>
            </a:r>
            <a:r>
              <a:rPr lang="ru-RU" sz="1400" dirty="0" smtClean="0"/>
              <a:t>гарантии</a:t>
            </a:r>
            <a:br>
              <a:rPr lang="ru-RU" sz="1400" dirty="0" smtClean="0"/>
            </a:br>
            <a:r>
              <a:rPr lang="ru-RU" sz="1400" dirty="0" smtClean="0"/>
              <a:t>  завершения</a:t>
            </a:r>
            <a:r>
              <a:rPr lang="ru-RU" sz="1400" dirty="0"/>
              <a:t>, опыт работы и финансовое положение </a:t>
            </a:r>
            <a:r>
              <a:rPr lang="ru-RU" sz="1400" dirty="0" smtClean="0"/>
              <a:t>подрядчиков.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</a:t>
            </a:r>
            <a:r>
              <a:rPr lang="ru-RU" sz="1400" b="1" dirty="0" smtClean="0"/>
              <a:t>Качество </a:t>
            </a:r>
            <a:r>
              <a:rPr lang="ru-RU" sz="1400" b="1" dirty="0"/>
              <a:t>инвестора</a:t>
            </a:r>
            <a:r>
              <a:rPr lang="ru-RU" sz="1400" dirty="0" smtClean="0"/>
              <a:t>: опыт </a:t>
            </a:r>
            <a:r>
              <a:rPr lang="ru-RU" sz="1400" dirty="0"/>
              <a:t>работы инвестора, финансовое положение, инвестиционная </a:t>
            </a:r>
            <a:r>
              <a:rPr lang="ru-RU" sz="1400" dirty="0" smtClean="0"/>
              <a:t>поддержка.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</a:t>
            </a:r>
            <a:r>
              <a:rPr lang="ru-RU" sz="1400" b="1" dirty="0" smtClean="0"/>
              <a:t>Обеспечение</a:t>
            </a:r>
            <a:r>
              <a:rPr lang="ru-RU" sz="1400" dirty="0" smtClean="0"/>
              <a:t>: залог </a:t>
            </a:r>
            <a:r>
              <a:rPr lang="ru-RU" sz="1400" dirty="0"/>
              <a:t>активов с учетом их качества, контроль кредитора за денежными потоками, </a:t>
            </a:r>
            <a:r>
              <a:rPr lang="ru-RU" sz="1400" dirty="0" smtClean="0"/>
              <a:t>ковенанты по </a:t>
            </a:r>
            <a:r>
              <a:rPr lang="ru-RU" sz="1400" dirty="0"/>
              <a:t>договору, наличие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 </a:t>
            </a:r>
            <a:r>
              <a:rPr lang="ru-RU" sz="1400" dirty="0" smtClean="0"/>
              <a:t>  средств</a:t>
            </a:r>
            <a:r>
              <a:rPr lang="ru-RU" sz="1400" dirty="0"/>
              <a:t>, зарезервированных на установленные нужды, наличие </a:t>
            </a:r>
            <a:r>
              <a:rPr lang="ru-RU" sz="1400" dirty="0" smtClean="0"/>
              <a:t>поручительства.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403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F01CC-9873-4D9F-BEB8-38961363AF53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4035" name="Нижний колонтитул 20"/>
          <p:cNvSpPr txBox="1">
            <a:spLocks/>
          </p:cNvSpPr>
          <p:nvPr/>
        </p:nvSpPr>
        <p:spPr bwMode="auto">
          <a:xfrm>
            <a:off x="1978025" y="368490"/>
            <a:ext cx="9401174" cy="4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положения Рекомендаций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целях определения оптимальных процедур взаимодействия уполномоченных банков и застройщиков при переходе на проектное финансирование объектов долевого жилищного строительства с использованием счетов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эскроу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01857"/>
              </p:ext>
            </p:extLst>
          </p:nvPr>
        </p:nvGraphicFramePr>
        <p:xfrm>
          <a:off x="327547" y="5556380"/>
          <a:ext cx="11362828" cy="12100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66874"/>
                <a:gridCol w="1767008"/>
                <a:gridCol w="2014292"/>
                <a:gridCol w="1767008"/>
                <a:gridCol w="4147646"/>
              </a:tblGrid>
              <a:tr h="221127">
                <a:tc gridSpan="5">
                  <a:txBody>
                    <a:bodyPr/>
                    <a:lstStyle/>
                    <a:p>
                      <a:pPr marL="237109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</a:t>
                      </a:r>
                      <a:r>
                        <a:rPr lang="en-US" sz="1700" b="1" spc="5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и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а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п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а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з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он</a:t>
                      </a:r>
                      <a:r>
                        <a:rPr lang="en-US" sz="1700" b="1" spc="10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р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е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з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е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рв</a:t>
                      </a:r>
                      <a:r>
                        <a:rPr lang="en-US" sz="1700" b="1" spc="5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и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рова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н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ия</a:t>
                      </a:r>
                      <a:r>
                        <a:rPr lang="en-US" sz="1700" b="1" spc="35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в 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зависимос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т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и</a:t>
                      </a:r>
                      <a:r>
                        <a:rPr lang="en-US" sz="1700" b="1" spc="45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от</a:t>
                      </a:r>
                      <a:r>
                        <a:rPr lang="en-US" sz="1700" b="1" spc="-10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у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ровня</a:t>
                      </a:r>
                      <a:r>
                        <a:rPr lang="en-US" sz="1700" b="1" spc="5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кр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е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дито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с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по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с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об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н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</a:t>
                      </a:r>
                      <a:r>
                        <a:rPr lang="en-US" sz="1700" b="1" spc="-10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с</a:t>
                      </a:r>
                      <a:r>
                        <a:rPr lang="en-US" sz="1700" b="1" dirty="0" err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ти</a:t>
                      </a:r>
                      <a:r>
                        <a:rPr lang="en-US" sz="17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F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12">
                <a:tc>
                  <a:txBody>
                    <a:bodyPr/>
                    <a:lstStyle/>
                    <a:p>
                      <a:pPr marL="43815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Выс</a:t>
                      </a:r>
                      <a:r>
                        <a:rPr lang="en-US" sz="1500" b="1" spc="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</a:t>
                      </a:r>
                      <a:r>
                        <a:rPr lang="en-US" sz="1500" b="1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2B5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</a:t>
                      </a:r>
                      <a:r>
                        <a:rPr lang="en-US" sz="1500" b="1" spc="5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</a:t>
                      </a:r>
                      <a:r>
                        <a:rPr lang="en-US" sz="1500" b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статочный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2EB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Удовлетвори</a:t>
                      </a:r>
                      <a:r>
                        <a:rPr lang="en-US" sz="1500" b="1" spc="-1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т</a:t>
                      </a:r>
                      <a:r>
                        <a:rPr lang="en-US" sz="1500" b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ельный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CE"/>
                    </a:solidFill>
                  </a:tcPr>
                </a:tc>
                <a:tc>
                  <a:txBody>
                    <a:bodyPr/>
                    <a:lstStyle/>
                    <a:p>
                      <a:pPr marL="57721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Слаб</a:t>
                      </a:r>
                      <a:r>
                        <a:rPr lang="en-US" sz="1500" b="1" spc="-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ы</a:t>
                      </a:r>
                      <a:r>
                        <a:rPr lang="en-US" sz="1500" b="1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2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6360" marR="76200" algn="just">
                        <a:lnSpc>
                          <a:spcPct val="104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Уровень</a:t>
                      </a:r>
                      <a:r>
                        <a:rPr lang="en-US" sz="1500" spc="27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к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р</a:t>
                      </a:r>
                      <a:r>
                        <a:rPr lang="en-US" sz="1500" spc="-1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е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дитоспо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с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об</a:t>
                      </a:r>
                      <a:r>
                        <a:rPr lang="en-US" sz="1500" spc="-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н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с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ти</a:t>
                      </a:r>
                      <a:r>
                        <a:rPr lang="en-US" sz="1500" spc="27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оп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р</a:t>
                      </a:r>
                      <a:r>
                        <a:rPr lang="en-US" sz="1500" spc="-1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е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</a:t>
                      </a:r>
                      <a:r>
                        <a:rPr lang="en-US" sz="1500" spc="-1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ел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яется</a:t>
                      </a:r>
                      <a:r>
                        <a:rPr lang="en-US" sz="1500" spc="27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исхо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я</a:t>
                      </a:r>
                      <a:r>
                        <a:rPr lang="en-US" sz="150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из</a:t>
                      </a:r>
                      <a:r>
                        <a:rPr lang="en-US" sz="1500" spc="13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ма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к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симального</a:t>
                      </a:r>
                      <a:r>
                        <a:rPr lang="en-US" sz="1500" spc="14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к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лич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е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ства</a:t>
                      </a:r>
                      <a:r>
                        <a:rPr lang="en-US" sz="1500" spc="14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поп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а</a:t>
                      </a:r>
                      <a:r>
                        <a:rPr lang="en-US" sz="1500" spc="-1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да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ния</a:t>
                      </a:r>
                      <a:r>
                        <a:rPr lang="en-US" sz="1500" spc="13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к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р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итериев</a:t>
                      </a:r>
                      <a:r>
                        <a:rPr lang="en-US" sz="150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в</a:t>
                      </a:r>
                      <a:r>
                        <a:rPr lang="en-US" sz="1500" spc="14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ну</a:t>
                      </a:r>
                      <a:r>
                        <a:rPr lang="en-US" sz="1500" spc="14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из</a:t>
                      </a:r>
                      <a:r>
                        <a:rPr lang="en-US" sz="1500" spc="16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4</a:t>
                      </a:r>
                      <a:r>
                        <a:rPr lang="en-US" sz="1500" spc="14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к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а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те</a:t>
                      </a:r>
                      <a:r>
                        <a:rPr lang="en-US" sz="1500" spc="-1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г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р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ий</a:t>
                      </a:r>
                      <a:r>
                        <a:rPr lang="en-US" sz="1500" spc="15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(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все</a:t>
                      </a:r>
                      <a:r>
                        <a:rPr lang="en-US" sz="1500" spc="15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к</a:t>
                      </a:r>
                      <a:r>
                        <a:rPr lang="en-US" sz="1500" spc="5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р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итерии</a:t>
                      </a:r>
                      <a:r>
                        <a:rPr lang="en-US" sz="1500" spc="14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имеют</a:t>
                      </a:r>
                      <a:r>
                        <a:rPr lang="en-US" sz="150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одинаковый</a:t>
                      </a:r>
                      <a:r>
                        <a:rPr lang="en-US" sz="1500" spc="-11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вес</a:t>
                      </a:r>
                      <a:r>
                        <a:rPr lang="en-US" sz="150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D7E7"/>
                    </a:solidFill>
                  </a:tcPr>
                </a:tc>
              </a:tr>
              <a:tr h="607341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27025"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от</a:t>
                      </a:r>
                      <a:r>
                        <a:rPr lang="en-US" sz="1500" spc="-2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1%</a:t>
                      </a:r>
                      <a:r>
                        <a:rPr lang="en-US" sz="1500" spc="-3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до</a:t>
                      </a:r>
                      <a:r>
                        <a:rPr lang="en-US" sz="1500" spc="-4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D2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77825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от</a:t>
                      </a:r>
                      <a:r>
                        <a:rPr lang="en-US" sz="1500" spc="-3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5%</a:t>
                      </a:r>
                      <a:r>
                        <a:rPr lang="en-US" sz="1500" spc="-35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до</a:t>
                      </a:r>
                      <a:r>
                        <a:rPr lang="en-US" sz="1500" spc="-4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1</a:t>
                      </a:r>
                      <a:r>
                        <a:rPr lang="en-US" sz="1500" spc="5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0</a:t>
                      </a:r>
                      <a:r>
                        <a:rPr lang="en-US" sz="150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D2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60375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от</a:t>
                      </a:r>
                      <a:r>
                        <a:rPr lang="en-US" sz="1500" spc="-3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10%</a:t>
                      </a:r>
                      <a:r>
                        <a:rPr lang="en-US" sz="1500" spc="-35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до</a:t>
                      </a:r>
                      <a:r>
                        <a:rPr lang="en-US" sz="1500" spc="-45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3</a:t>
                      </a:r>
                      <a:r>
                        <a:rPr lang="en-US" sz="1500" spc="5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5</a:t>
                      </a:r>
                      <a:r>
                        <a:rPr lang="en-US" sz="150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D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от</a:t>
                      </a:r>
                      <a:r>
                        <a:rPr lang="en-US" sz="1500" spc="-3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35%</a:t>
                      </a:r>
                      <a:r>
                        <a:rPr lang="en-US" sz="1500" spc="-4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до</a:t>
                      </a:r>
                      <a:r>
                        <a:rPr lang="en-US" sz="1500" spc="-4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 </a:t>
                      </a:r>
                      <a:r>
                        <a:rPr lang="en-US" sz="150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1</a:t>
                      </a:r>
                      <a:r>
                        <a:rPr lang="en-US" sz="1500" spc="5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0</a:t>
                      </a:r>
                      <a:r>
                        <a:rPr lang="en-US" sz="1500" dirty="0">
                          <a:solidFill>
                            <a:srgbClr val="404040"/>
                          </a:solidFill>
                          <a:effectLst/>
                          <a:latin typeface="Arial Narrow"/>
                          <a:ea typeface="Arial Narrow"/>
                          <a:cs typeface="Arial Narrow"/>
                        </a:rPr>
                        <a:t>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C2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274" y="844551"/>
            <a:ext cx="11325225" cy="88871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</a:rPr>
              <a:t>Продолжение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Основные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изменения в законодательном регулировании финансирования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проектов  строительства  жилья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/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СТРАХОВАНИЕ СРЕДСТВ НА СЧЕТАХ ЭСКРОУ В СУММЕ ДО 10 МЛН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РУБЛЕЙ (</a:t>
            </a:r>
            <a:r>
              <a:rPr lang="ru-RU" sz="2400" i="1" dirty="0" smtClean="0">
                <a:solidFill>
                  <a:schemeClr val="tx1"/>
                </a:solidFill>
              </a:rPr>
              <a:t>статья </a:t>
            </a:r>
            <a:r>
              <a:rPr lang="ru-RU" sz="2400" i="1" dirty="0">
                <a:solidFill>
                  <a:schemeClr val="tx1"/>
                </a:solidFill>
              </a:rPr>
              <a:t>12.2 Федерального закона от 23.12.2003 № 177-ФЗ «О страховании вкладов в банках Российской Федерации» введена Федеральным законом от 01.07.2018 № </a:t>
            </a:r>
            <a:r>
              <a:rPr lang="ru-RU" sz="2400" i="1" dirty="0" smtClean="0">
                <a:solidFill>
                  <a:schemeClr val="tx1"/>
                </a:solidFill>
              </a:rPr>
              <a:t>175-ФЗ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3.  ТРЕБОВАНИЯ ПО КОНТРОЛЮ ЦЕЛЕВОГО РАСХОДОВАНИЯ ДЕНЕЖНЫХ СРЕДСТВ И ПРОВЕДЕНИЯ БАНКОВСКИХ ОПЕРАЦИЙ ЗАСТРОЙЩИКАМИ </a:t>
            </a:r>
            <a:r>
              <a:rPr lang="ru-RU" sz="2400" i="1" dirty="0" smtClean="0">
                <a:solidFill>
                  <a:schemeClr val="tx1"/>
                </a:solidFill>
              </a:rPr>
              <a:t>(изменения в Федеральный закон от 30.12.2004 № 214-ФЗ «Об участии в долевом строительстве многоквартирных домов и иных объектов недвижимости и о внесении изменений в некоторые законодательные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акты Российской Федерации» введены Федеральным законом от 01.07.2018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№ 175-ФЗ).</a:t>
            </a:r>
            <a:r>
              <a:rPr lang="ru-RU" sz="2400" i="1" dirty="0">
                <a:solidFill>
                  <a:schemeClr val="tx1"/>
                </a:solidFill>
              </a:rPr>
              <a:t/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4403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F01CC-9873-4D9F-BEB8-38961363AF53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4035" name="Нижний колонтитул 20"/>
          <p:cNvSpPr txBox="1">
            <a:spLocks/>
          </p:cNvSpPr>
          <p:nvPr/>
        </p:nvSpPr>
        <p:spPr bwMode="auto">
          <a:xfrm>
            <a:off x="1978025" y="368490"/>
            <a:ext cx="9401174" cy="4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положения Рекомендаций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целях определения оптимальных процедур взаимодействия уполномоченных банков и застройщиков при переходе на проектное финансирование объектов долевого жилищного строительства с использованием счетов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эскроу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31" y="941697"/>
            <a:ext cx="11325225" cy="80521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</a:rPr>
              <a:t>Продолжение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Основные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изменения в законодательном регулировании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финансирования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проектов  строительства  жилья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4.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ПЕРЕЧЕНЬ УПОЛНОМОЧЕННЫХ БАНКОВ, ИМЕЮЩИХ ПРАВО ОТКРЫВАТЬ СЧЕТА ЗАСТРОЙЩИКАМ И СЧЕТА ЭСКРОУ </a:t>
            </a:r>
            <a:r>
              <a:rPr lang="ru-RU" sz="2400" i="1" dirty="0" smtClean="0">
                <a:solidFill>
                  <a:schemeClr val="tx1"/>
                </a:solidFill>
              </a:rPr>
              <a:t>(ежемесячно публикуется на сайте Банка России в разделе «Информация по кредитным организациям»)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63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уполномоченных банка, имеющих право на 01.05.2019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открывать </a:t>
            </a:r>
            <a:r>
              <a:rPr lang="ru-RU" sz="2400" dirty="0">
                <a:solidFill>
                  <a:schemeClr val="tx1"/>
                </a:solidFill>
              </a:rPr>
              <a:t>расчетные счета застройщикам и счета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эскроу для расчетов по ДДУ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в </a:t>
            </a:r>
            <a:r>
              <a:rPr lang="ru-RU" sz="2400" dirty="0">
                <a:solidFill>
                  <a:schemeClr val="tx1"/>
                </a:solidFill>
              </a:rPr>
              <a:t>том числе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16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уполномоченных </a:t>
            </a:r>
            <a:r>
              <a:rPr lang="ru-RU" sz="2400" dirty="0" smtClean="0">
                <a:solidFill>
                  <a:schemeClr val="tx1"/>
                </a:solidFill>
              </a:rPr>
              <a:t>банков, имеющих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подразделения </a:t>
            </a:r>
            <a:r>
              <a:rPr lang="ru-RU" sz="2400" dirty="0">
                <a:solidFill>
                  <a:schemeClr val="tx1"/>
                </a:solidFill>
              </a:rPr>
              <a:t>на территории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         </a:t>
            </a:r>
            <a:r>
              <a:rPr lang="ru-RU" sz="2400" dirty="0" smtClean="0">
                <a:solidFill>
                  <a:schemeClr val="tx1"/>
                </a:solidFill>
              </a:rPr>
              <a:t> Оренбургской </a:t>
            </a:r>
            <a:r>
              <a:rPr lang="ru-RU" sz="2400" dirty="0">
                <a:solidFill>
                  <a:schemeClr val="tx1"/>
                </a:solidFill>
              </a:rPr>
              <a:t>области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</a:t>
            </a:r>
            <a:r>
              <a:rPr lang="ru-RU" sz="1800" dirty="0" smtClean="0">
                <a:solidFill>
                  <a:schemeClr val="tx1"/>
                </a:solidFill>
              </a:rPr>
              <a:t>  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4403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F01CC-9873-4D9F-BEB8-38961363AF53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4035" name="Нижний колонтитул 20"/>
          <p:cNvSpPr txBox="1">
            <a:spLocks/>
          </p:cNvSpPr>
          <p:nvPr/>
        </p:nvSpPr>
        <p:spPr bwMode="auto">
          <a:xfrm>
            <a:off x="1978025" y="368490"/>
            <a:ext cx="9401174" cy="4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положения Рекомендаций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целях определения оптимальных процедур взаимодействия уполномоченных банков и застройщиков при переходе на проектное финансирование объектов долевого жилищного строительства с использованием счетов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эскроу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31" y="941696"/>
            <a:ext cx="11325225" cy="83251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Выписка из перечня уполномоченных банков, имеющих право на открытие счетов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 эскроу для расчетов по договорам участия в долевом строительстве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по состоянию на 01.05.2019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 </a:t>
            </a:r>
            <a:r>
              <a:rPr lang="ru-RU" sz="2000" dirty="0" smtClean="0">
                <a:solidFill>
                  <a:schemeClr val="tx1"/>
                </a:solidFill>
              </a:rPr>
              <a:t>ООО «ХКФ Банк»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Банк ГПБ (АО)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ПАО «Совкомбанк»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Банк ВТБ (ПАО)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АО «Альфа – Банк»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ПАО АКБ «Связь-Банк»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ПАО Сбербанк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ООО «Русфинанс Банк»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ПАО Банк «ФК Открытие»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ПАО «РОСБАНК»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ПАО «АК БАРС» БАНК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АО «ОТП Банк»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ПАО «Промсвязьбанк»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Банк «ВБРР» (АО)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АО КБ «Дельта Кредит»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АО «Россельхозбанк»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4403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F01CC-9873-4D9F-BEB8-38961363AF53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4035" name="Нижний колонтитул 20"/>
          <p:cNvSpPr txBox="1">
            <a:spLocks/>
          </p:cNvSpPr>
          <p:nvPr/>
        </p:nvSpPr>
        <p:spPr bwMode="auto">
          <a:xfrm>
            <a:off x="1978025" y="368490"/>
            <a:ext cx="9401174" cy="4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положения Рекомендаций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целях определения оптимальных процедур взаимодействия уполномоченных банков и застройщиков при переходе на проектное финансирование объектов долевого жилищного строительства с использованием счетов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эскроу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274" y="1037230"/>
            <a:ext cx="11325225" cy="5238134"/>
          </a:xfrm>
        </p:spPr>
        <p:txBody>
          <a:bodyPr/>
          <a:lstStyle/>
          <a:p>
            <a:pPr algn="ctr"/>
            <a:r>
              <a:rPr lang="ru-RU" sz="1800" dirty="0" smtClean="0"/>
              <a:t>         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Рекомендации в целях определения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оптимальных  процедур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взаимодействия уполномоченных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банков и застройщиков при переходе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на проектное финансирование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                                   объектов долевого жилищного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строительства с использованием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счетов эскроу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          </a:t>
            </a:r>
            <a:r>
              <a:rPr lang="ru-RU" sz="2000" i="1" dirty="0" smtClean="0">
                <a:solidFill>
                  <a:schemeClr val="tx1"/>
                </a:solidFill>
              </a:rPr>
              <a:t>1. Рекомендации застройщикам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                            2. Рекомендации банкам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                                                                 Приложение  «Примерный перечень основных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                                                                        групп документов для подготовки заявки в банк о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                              предоставлении кредита»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4403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F01CC-9873-4D9F-BEB8-38961363AF53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4035" name="Нижний колонтитул 20"/>
          <p:cNvSpPr txBox="1">
            <a:spLocks/>
          </p:cNvSpPr>
          <p:nvPr/>
        </p:nvSpPr>
        <p:spPr bwMode="auto">
          <a:xfrm>
            <a:off x="1978025" y="368490"/>
            <a:ext cx="9401174" cy="4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положения Рекомендаций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целях определения оптимальных процедур взаимодействия уполномоченных банков и застройщиков при переходе на проектное финансирование объектов долевого жилищного строительства с использованием счетов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эскроу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8119" t="14950" r="15613" b="1808"/>
          <a:stretch/>
        </p:blipFill>
        <p:spPr bwMode="auto">
          <a:xfrm>
            <a:off x="327547" y="955344"/>
            <a:ext cx="5104262" cy="5636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48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Презентации\-Картинки\678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7067" y="2506135"/>
            <a:ext cx="4005133" cy="39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F01CC-9873-4D9F-BEB8-38961363AF53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4035" name="Нижний колонтитул 20"/>
          <p:cNvSpPr txBox="1">
            <a:spLocks/>
          </p:cNvSpPr>
          <p:nvPr/>
        </p:nvSpPr>
        <p:spPr bwMode="auto">
          <a:xfrm>
            <a:off x="1978025" y="368490"/>
            <a:ext cx="9401174" cy="4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положения Рекомендаций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целях определения оптимальных процедур взаимодействия уполномоченных банков и застройщиков при переходе на проектное финансирование объектов долевого жилищного строительства с использованием счетов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эскроу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chemeClr val="tx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3388" y="1108075"/>
            <a:ext cx="11325225" cy="5156247"/>
          </a:xfrm>
        </p:spPr>
        <p:txBody>
          <a:bodyPr/>
          <a:lstStyle/>
          <a:p>
            <a:pPr marL="285750" indent="-285750">
              <a:spcBef>
                <a:spcPts val="1200"/>
              </a:spcBef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Основные рекомендации застройщикам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Подготовка документов – заблаговременно, </a:t>
            </a:r>
            <a:r>
              <a:rPr lang="ru-RU" sz="2400" dirty="0">
                <a:solidFill>
                  <a:schemeClr val="tx1"/>
                </a:solidFill>
              </a:rPr>
              <a:t>с учетом критериев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установленных приложением </a:t>
            </a:r>
            <a:r>
              <a:rPr lang="ru-RU" sz="2400" dirty="0">
                <a:solidFill>
                  <a:schemeClr val="tx1"/>
                </a:solidFill>
              </a:rPr>
              <a:t>5 к Положению Банка </a:t>
            </a:r>
            <a:r>
              <a:rPr lang="ru-RU" sz="2400" dirty="0" smtClean="0">
                <a:solidFill>
                  <a:schemeClr val="tx1"/>
                </a:solidFill>
              </a:rPr>
              <a:t>России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от </a:t>
            </a:r>
            <a:r>
              <a:rPr lang="ru-RU" sz="2400" dirty="0">
                <a:solidFill>
                  <a:schemeClr val="tx1"/>
                </a:solidFill>
              </a:rPr>
              <a:t>28.06.2017 № 590-П.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Возможность направления заявок в несколько банков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одновременно.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Полнота, достоверность и надлежащее оформление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пакета документов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r>
              <a:rPr lang="ru-RU" sz="2400" dirty="0" smtClean="0">
                <a:solidFill>
                  <a:schemeClr val="tx1"/>
                </a:solidFill>
              </a:rPr>
              <a:t> при необходимости – доработка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пакета документов в течение 5 рабочих дней.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Наличие квалифицированных специалистов.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99" y="2641601"/>
            <a:ext cx="4326074" cy="351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F01CC-9873-4D9F-BEB8-38961363AF53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4035" name="Нижний колонтитул 20"/>
          <p:cNvSpPr txBox="1">
            <a:spLocks/>
          </p:cNvSpPr>
          <p:nvPr/>
        </p:nvSpPr>
        <p:spPr bwMode="auto">
          <a:xfrm>
            <a:off x="1978025" y="368490"/>
            <a:ext cx="9401174" cy="4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положения Рекомендаций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целях определения оптимальных процедур взаимодействия уполномоченных банков и застройщиков при переходе на проектное финансирование объектов долевого жилищного строительства с использованием счетов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эскроу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chemeClr val="tx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7036" y="998893"/>
            <a:ext cx="11325225" cy="515624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      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Основные рекомендации банкам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: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Доступность информации </a:t>
            </a:r>
            <a:r>
              <a:rPr lang="ru-RU" sz="2400" i="1" dirty="0">
                <a:solidFill>
                  <a:schemeClr val="tx1"/>
                </a:solidFill>
              </a:rPr>
              <a:t>(в </a:t>
            </a:r>
            <a:r>
              <a:rPr lang="ru-RU" sz="2400" i="1" dirty="0" err="1">
                <a:solidFill>
                  <a:schemeClr val="tx1"/>
                </a:solidFill>
              </a:rPr>
              <a:t>т.ч</a:t>
            </a:r>
            <a:r>
              <a:rPr lang="ru-RU" sz="2400" i="1" dirty="0">
                <a:solidFill>
                  <a:schemeClr val="tx1"/>
                </a:solidFill>
              </a:rPr>
              <a:t>. в сети «Интернет»).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Обоснованность запрашиваемых документов.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Оперативный срок рассмотрения заявок </a:t>
            </a:r>
            <a:r>
              <a:rPr lang="ru-RU" sz="2400" i="1" dirty="0" smtClean="0">
                <a:solidFill>
                  <a:schemeClr val="tx1"/>
                </a:solidFill>
              </a:rPr>
              <a:t>(ориентировочно в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  течение 45 рабочих дней).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Мотивированный отказ </a:t>
            </a:r>
            <a:r>
              <a:rPr lang="ru-RU" sz="2400" i="1" dirty="0">
                <a:solidFill>
                  <a:schemeClr val="tx1"/>
                </a:solidFill>
              </a:rPr>
              <a:t>(в течение 3 рабочих дней </a:t>
            </a:r>
            <a:r>
              <a:rPr lang="ru-RU" sz="2400" i="1" dirty="0" smtClean="0">
                <a:solidFill>
                  <a:schemeClr val="tx1"/>
                </a:solidFill>
              </a:rPr>
              <a:t>после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 принятия решения</a:t>
            </a:r>
            <a:r>
              <a:rPr lang="ru-RU" sz="2400" i="1" dirty="0">
                <a:solidFill>
                  <a:schemeClr val="tx1"/>
                </a:solidFill>
              </a:rPr>
              <a:t>).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Организация электронного взаимодействия.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Наличие квалифицированных специалистов.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Контроль за рассмотрением заявок застройщиков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целях возможной </a:t>
            </a:r>
            <a:r>
              <a:rPr lang="ru-RU" sz="2400" dirty="0" smtClean="0">
                <a:solidFill>
                  <a:schemeClr val="tx1"/>
                </a:solidFill>
              </a:rPr>
              <a:t>оптимизации </a:t>
            </a:r>
            <a:r>
              <a:rPr lang="ru-RU" sz="2400" dirty="0">
                <a:solidFill>
                  <a:schemeClr val="tx1"/>
                </a:solidFill>
              </a:rPr>
              <a:t>процессов и сроков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их рассмотрения.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Презентации\-Картинки\484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40" y="3825346"/>
            <a:ext cx="3121025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F01CC-9873-4D9F-BEB8-38961363AF53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4035" name="Нижний колонтитул 20"/>
          <p:cNvSpPr txBox="1">
            <a:spLocks/>
          </p:cNvSpPr>
          <p:nvPr/>
        </p:nvSpPr>
        <p:spPr bwMode="auto">
          <a:xfrm>
            <a:off x="1978025" y="368490"/>
            <a:ext cx="9401174" cy="4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положения Рекомендаций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целях определения оптимальных процедур взаимодействия уполномоченных банков и застройщиков при переходе на проектное финансирование объектов долевого жилищного строительства с использованием счетов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эскроу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altLang="ru-RU" sz="1200" dirty="0">
              <a:solidFill>
                <a:schemeClr val="tx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7036" y="844550"/>
            <a:ext cx="11325225" cy="56517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Примерный перечень основных групп документов для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подготовки заявки в банк о предоставлении кредита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050" b="1" dirty="0" smtClean="0">
                <a:solidFill>
                  <a:schemeClr val="tx1"/>
                </a:solidFill>
              </a:rPr>
              <a:t/>
            </a:r>
            <a:br>
              <a:rPr lang="ru-RU" sz="105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Правоустанавливающие документы застройщика.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Бизнес-план.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Документы, подтверждающие участие застройщика в реализации проекта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собственным капиталом и (или) иными инвестициями.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Необходимая исходно-разрешительная документация.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Документы, характеризующие финансовое состояние застройщика.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Документы, подтверждающие бюджет проекта и сроки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окончания строительства.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Договоры, заключенные в целях осуществления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строительства, о комплексном освоении территории.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Информация об основных участниках проекта.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Документы, связанные с предоставлением застройщиком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обеспечения исполнения своих обязательств по кредиту.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tx1"/>
                </a:solidFill>
              </a:rPr>
              <a:t> Иные необходимые документы.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5562</TotalTime>
  <Words>427</Words>
  <Application>Microsoft Office PowerPoint</Application>
  <PresentationFormat>Произвольный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1_CBRF Terracotta</vt:lpstr>
      <vt:lpstr>Презентация PowerPoint</vt:lpstr>
      <vt:lpstr>              Основные изменения в законодательном регулировании финансирования                                                       проектов  строительства жилья   1. ФОРМИРОВАНИЕ РЕЗЕРВОВ ПО КРЕДИТАМ, ПРЕДОСТАВЛЕННЫМ ЗАСТРОЙЩИКАМ, ИСПОЛЬЗУЮЩИМ СЧЕТА ЭСКРОУ, В ОСОБОМ ПОРЯДКЕ (Указание Банка России от 26.12.2018 № 5043-У «О внесении изменений в Положение Банка России от 28.06.2017 № 590-П «О порядке формирования кредитными организациями резервов на возможные потери по ссудам, ссудной и приравненной к ней задолженности»») (с учетом изменений)  ОСНОВНОЙ КРИТЕРИЙ ОЦЕНКИ – ЭФФЕКТИВНОСТЬ ПРОЕКТА СТРОИТЕЛЬСТВА Критерии оценки кредитоспособности проектов – 7 групп, 18 критериев оценки  - Финансовое положение: рыночные условия, финансовые показатели, стресс-анализ. - Финансовая структура: срок до погашения кредита по сравнению со сроком реализации площадей проекта, график погашения. - Политическая и правовая среда: получение необходимых разрешений в соответствии с законодательством. - Характеристики операций: риск возникновения убытков вследствие инженерных ошибок, ошибок в технологии. - Риск строительства: получение исходно-разрешительных документов для строительства, тип контракта на строительство, гарантии   завершения, опыт работы и финансовое положение подрядчиков. - Качество инвестора: опыт работы инвестора, финансовое положение, инвестиционная поддержка. - Обеспечение: залог активов с учетом их качества, контроль кредитора за денежными потоками, ковенанты по договору, наличие     средств, зарезервированных на установленные нужды, наличие поручительства.   </vt:lpstr>
      <vt:lpstr>                                                                                                                                               Продолжение        Основные изменения в законодательном регулировании финансирования                                                    проектов  строительства  жилья  2.  СТРАХОВАНИЕ СРЕДСТВ НА СЧЕТАХ ЭСКРОУ В СУММЕ ДО 10 МЛН РУБЛЕЙ (статья 12.2 Федерального закона от 23.12.2003 № 177-ФЗ «О страховании вкладов в банках Российской Федерации» введена Федеральным законом от 01.07.2018 № 175-ФЗ).  3.  ТРЕБОВАНИЯ ПО КОНТРОЛЮ ЦЕЛЕВОГО РАСХОДОВАНИЯ ДЕНЕЖНЫХ СРЕДСТВ И ПРОВЕДЕНИЯ БАНКОВСКИХ ОПЕРАЦИЙ ЗАСТРОЙЩИКАМИ (изменения в Федеральный закон от 30.12.2004 № 214-ФЗ «Об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Федерации» введены Федеральным законом от 01.07.2018 № 175-ФЗ).    </vt:lpstr>
      <vt:lpstr>                                                                                                                                               Продолжение         Основные изменения в законодательном регулировании финансирования                                                     проектов  строительства  жилья   4. ПЕРЕЧЕНЬ УПОЛНОМОЧЕННЫХ БАНКОВ, ИМЕЮЩИХ ПРАВО ОТКРЫВАТЬ СЧЕТА ЗАСТРОЙЩИКАМ И СЧЕТА ЭСКРОУ (ежемесячно публикуется на сайте Банка России в разделе «Информация по кредитным организациям»)   63 уполномоченных банка, имеющих право на 01.05.2019            открывать расчетные счета застройщикам и счета             эскроу для расчетов по ДДУ                     в том числе   16 уполномоченных банков, имеющих подразделения на территории            Оренбургской области             </vt:lpstr>
      <vt:lpstr>Выписка из перечня уполномоченных банков, имеющих право на открытие счетов                  эскроу для расчетов по договорам участия в долевом строительстве                                                     по состоянию на 01.05.2019                        ООО «ХКФ Банк»                Банк ГПБ (АО)                 ПАО «Совкомбанк»                Банк ВТБ (ПАО)                 АО «Альфа – Банк»                ПАО АКБ «Связь-Банк»                 ПАО Сбербанк                 ООО «Русфинанс Банк»                ПАО Банк «ФК Открытие»                ПАО «РОСБАНК»                ПАО «АК БАРС» БАНК                 АО «ОТП Банк»                ПАО «Промсвязьбанк»                 Банк «ВБРР» (АО)                 АО КБ «Дельта Кредит»                АО «Россельхозбанк»  </vt:lpstr>
      <vt:lpstr>                                                                   Рекомендации в целях определения                               оптимальных  процедур                                               взаимодействия уполномоченных                                                      банков и застройщиков при переходе                                           на проектное финансирование                                           объектов долевого жилищного                                                строительства с использованием               счетов эскроу                                1. Рекомендации застройщикам                              2. Рекомендации банкам                                                                   Приложение  «Примерный перечень основных                                                                         групп документов для подготовки заявки в банк о                                предоставлении кредита»</vt:lpstr>
      <vt:lpstr>                           Основные рекомендации застройщикам:   Подготовка документов – заблаговременно, с учетом критериев,   установленных приложением 5 к Положению Банка России   от 28.06.2017 № 590-П.  Возможность направления заявок в несколько банков    одновременно.  Полнота, достоверность и надлежащее оформление  пакета документов; при необходимости – доработка пакета документов в течение 5 рабочих дней.  Наличие квалифицированных специалистов. </vt:lpstr>
      <vt:lpstr>                                Основные рекомендации банкам:   Доступность информации (в т.ч. в сети «Интернет»).  Обоснованность запрашиваемых документов.  Оперативный срок рассмотрения заявок (ориентировочно в    течение 45 рабочих дней).  Мотивированный отказ (в течение 3 рабочих дней после   принятия решения).  Организация электронного взаимодействия.  Наличие квалифицированных специалистов.  Контроль за рассмотрением заявок застройщиков  в целях возможной оптимизации процессов и сроков  их рассмотрения.  </vt:lpstr>
      <vt:lpstr>                     Примерный перечень основных групп документов для                                 подготовки заявки в банк о предоставлении кредита   Правоустанавливающие документы застройщика.  Бизнес-план.  Документы, подтверждающие участие застройщика в реализации проекта   собственным капиталом и (или) иными инвестициями.  Необходимая исходно-разрешительная документация.  Документы, характеризующие финансовое состояние застройщика.  Документы, подтверждающие бюджет проекта и сроки  окончания строительства.  Договоры, заключенные в целях осуществления  строительства, о комплексном освоении территории.  Информация об основных участниках проекта.  Документы, связанные с предоставлением застройщиком  обеспечения исполнения своих обязательств по кредиту.  Иные необходимые документы.</vt:lpstr>
      <vt:lpstr>Публичное обсуждение изменений в Положение Банка России от 25.06.2017 № 590-П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Костенко Наталья Петровна</cp:lastModifiedBy>
  <cp:revision>250</cp:revision>
  <cp:lastPrinted>2019-05-22T13:30:51Z</cp:lastPrinted>
  <dcterms:created xsi:type="dcterms:W3CDTF">2018-11-05T17:34:13Z</dcterms:created>
  <dcterms:modified xsi:type="dcterms:W3CDTF">2019-05-27T04:57:46Z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